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IBM Plex Sans"/>
      <p:regular r:id="rId64"/>
      <p:bold r:id="rId65"/>
      <p:italic r:id="rId66"/>
      <p:boldItalic r:id="rId67"/>
    </p:embeddedFont>
    <p:embeddedFont>
      <p:font typeface="Inter SemiBold"/>
      <p:regular r:id="rId68"/>
      <p:bold r:id="rId69"/>
    </p:embeddedFont>
    <p:embeddedFont>
      <p:font typeface="Inter Light"/>
      <p:regular r:id="rId70"/>
      <p:bold r:id="rId71"/>
    </p:embeddedFont>
    <p:embeddedFont>
      <p:font typeface="Roboto"/>
      <p:regular r:id="rId72"/>
      <p:bold r:id="rId73"/>
      <p:italic r:id="rId74"/>
      <p:boldItalic r:id="rId75"/>
    </p:embeddedFont>
    <p:embeddedFont>
      <p:font typeface="Inter"/>
      <p:regular r:id="rId76"/>
      <p:bold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5.xml"/><Relationship Id="rId75" Type="http://schemas.openxmlformats.org/officeDocument/2006/relationships/font" Target="fonts/Roboto-boldItalic.fntdata"/><Relationship Id="rId30" Type="http://schemas.openxmlformats.org/officeDocument/2006/relationships/slide" Target="slides/slide24.xml"/><Relationship Id="rId74" Type="http://schemas.openxmlformats.org/officeDocument/2006/relationships/font" Target="fonts/Roboto-italic.fntdata"/><Relationship Id="rId33" Type="http://schemas.openxmlformats.org/officeDocument/2006/relationships/slide" Target="slides/slide27.xml"/><Relationship Id="rId77" Type="http://schemas.openxmlformats.org/officeDocument/2006/relationships/font" Target="fonts/Inter-bold.fntdata"/><Relationship Id="rId32" Type="http://schemas.openxmlformats.org/officeDocument/2006/relationships/slide" Target="slides/slide26.xml"/><Relationship Id="rId76" Type="http://schemas.openxmlformats.org/officeDocument/2006/relationships/font" Target="fonts/Inter-regular.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InterLight-bold.fntdata"/><Relationship Id="rId70" Type="http://schemas.openxmlformats.org/officeDocument/2006/relationships/font" Target="fonts/InterLigh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IBMPlexSans-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IBMPlexSans-italic.fntdata"/><Relationship Id="rId21" Type="http://schemas.openxmlformats.org/officeDocument/2006/relationships/slide" Target="slides/slide15.xml"/><Relationship Id="rId65" Type="http://schemas.openxmlformats.org/officeDocument/2006/relationships/font" Target="fonts/IBMPlexSans-bold.fntdata"/><Relationship Id="rId24" Type="http://schemas.openxmlformats.org/officeDocument/2006/relationships/slide" Target="slides/slide18.xml"/><Relationship Id="rId68" Type="http://schemas.openxmlformats.org/officeDocument/2006/relationships/font" Target="fonts/InterSemiBold-regular.fntdata"/><Relationship Id="rId23" Type="http://schemas.openxmlformats.org/officeDocument/2006/relationships/slide" Target="slides/slide17.xml"/><Relationship Id="rId67" Type="http://schemas.openxmlformats.org/officeDocument/2006/relationships/font" Target="fonts/IBMPlexSans-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nter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f997a6458_0_57: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24f997a6458_0_57: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99" name="Google Shape;99;g24f997a6458_0_57: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3c95e342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3c95e342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f997a6458_0_195: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24f997a6458_0_195: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203" name="Google Shape;203;g24f997a6458_0_195: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3c95e3428_0_149: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1e3c95e3428_0_149: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212" name="Google Shape;212;g1e3c95e3428_0_149: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f997a6458_0_21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f997a6458_0_214: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a:t>
            </a:r>
            <a:endParaRPr/>
          </a:p>
          <a:p>
            <a:pPr indent="-209550" lvl="0" marL="279400" rtl="0" algn="l">
              <a:spcBef>
                <a:spcPts val="0"/>
              </a:spcBef>
              <a:spcAft>
                <a:spcPts val="0"/>
              </a:spcAft>
              <a:buSzPts val="1100"/>
              <a:buChar char="-"/>
            </a:pPr>
            <a:r>
              <a:rPr lang="en"/>
              <a:t>Cosmos Zones</a:t>
            </a:r>
            <a:endParaRPr/>
          </a:p>
          <a:p>
            <a:pPr indent="-209550" lvl="0" marL="279400" rtl="0" algn="l">
              <a:spcBef>
                <a:spcPts val="0"/>
              </a:spcBef>
              <a:spcAft>
                <a:spcPts val="0"/>
              </a:spcAft>
              <a:buSzPts val="1100"/>
              <a:buChar char="-"/>
            </a:pPr>
            <a:r>
              <a:rPr lang="en"/>
              <a:t>Avalanche Subnets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better than:</a:t>
            </a:r>
            <a:endParaRPr/>
          </a:p>
          <a:p>
            <a:pPr indent="-209550" lvl="0" marL="279400" rtl="0" algn="l">
              <a:spcBef>
                <a:spcPts val="0"/>
              </a:spcBef>
              <a:spcAft>
                <a:spcPts val="0"/>
              </a:spcAft>
              <a:buSzPts val="1100"/>
              <a:buChar char="-"/>
            </a:pPr>
            <a:r>
              <a:rPr lang="en"/>
              <a:t>Homogenous shards (ETH2)</a:t>
            </a:r>
            <a:endParaRPr/>
          </a:p>
          <a:p>
            <a:pPr indent="-209550" lvl="0" marL="279400" rtl="0" algn="l">
              <a:spcBef>
                <a:spcPts val="0"/>
              </a:spcBef>
              <a:spcAft>
                <a:spcPts val="0"/>
              </a:spcAft>
              <a:buSzPts val="1100"/>
              <a:buChar char="-"/>
            </a:pPr>
            <a:r>
              <a:rPr lang="en"/>
              <a:t>fixed shards (NEAR)</a:t>
            </a:r>
            <a:endParaRPr/>
          </a:p>
        </p:txBody>
      </p:sp>
      <p:sp>
        <p:nvSpPr>
          <p:cNvPr id="220" name="Google Shape;220;g24f997a6458_0_214: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f997a6458_0_22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4f997a6458_0_224: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than</a:t>
            </a:r>
            <a:endParaRPr/>
          </a:p>
          <a:p>
            <a:pPr indent="-209550" lvl="0" marL="279400" rtl="0" algn="l">
              <a:spcBef>
                <a:spcPts val="0"/>
              </a:spcBef>
              <a:spcAft>
                <a:spcPts val="0"/>
              </a:spcAft>
              <a:buSzPts val="1100"/>
              <a:buChar char="-"/>
            </a:pPr>
            <a:r>
              <a:rPr lang="en"/>
              <a:t>single chain scaling</a:t>
            </a:r>
            <a:endParaRPr/>
          </a:p>
          <a:p>
            <a:pPr indent="-209550" lvl="0" marL="279400" rtl="0" algn="l">
              <a:spcBef>
                <a:spcPts val="0"/>
              </a:spcBef>
              <a:spcAft>
                <a:spcPts val="0"/>
              </a:spcAft>
              <a:buSzPts val="1100"/>
              <a:buChar char="-"/>
            </a:pPr>
            <a:r>
              <a:rPr lang="en"/>
              <a:t>optimistic parallelization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 to</a:t>
            </a:r>
            <a:endParaRPr/>
          </a:p>
          <a:p>
            <a:pPr indent="-209550" lvl="0" marL="279400" rtl="0" algn="l">
              <a:spcBef>
                <a:spcPts val="0"/>
              </a:spcBef>
              <a:spcAft>
                <a:spcPts val="0"/>
              </a:spcAft>
              <a:buSzPts val="1100"/>
              <a:buChar char="-"/>
            </a:pPr>
            <a:r>
              <a:rPr lang="en"/>
              <a:t>Ethereum sharding roadmap</a:t>
            </a:r>
            <a:endParaRPr/>
          </a:p>
          <a:p>
            <a:pPr indent="-209550" lvl="0" marL="279400" rtl="0" algn="l">
              <a:spcBef>
                <a:spcPts val="0"/>
              </a:spcBef>
              <a:spcAft>
                <a:spcPts val="0"/>
              </a:spcAft>
              <a:buSzPts val="1100"/>
              <a:buChar char="-"/>
            </a:pPr>
            <a:r>
              <a:rPr lang="en"/>
              <a:t>roll-up solutions</a:t>
            </a:r>
            <a:endParaRPr/>
          </a:p>
          <a:p>
            <a:pPr indent="-209550" lvl="0" marL="279400" rtl="0" algn="l">
              <a:spcBef>
                <a:spcPts val="0"/>
              </a:spcBef>
              <a:spcAft>
                <a:spcPts val="0"/>
              </a:spcAft>
              <a:buSzPts val="1100"/>
              <a:buChar char="-"/>
            </a:pPr>
            <a:r>
              <a:rPr lang="en"/>
              <a:t>data-availablity groups (NEAR)</a:t>
            </a:r>
            <a:endParaRPr/>
          </a:p>
          <a:p>
            <a:pPr indent="-209550" lvl="0" marL="279400" rtl="0" algn="l">
              <a:spcBef>
                <a:spcPts val="0"/>
              </a:spcBef>
              <a:spcAft>
                <a:spcPts val="0"/>
              </a:spcAft>
              <a:buSzPts val="1100"/>
              <a:buChar char="-"/>
            </a:pPr>
            <a:r>
              <a:rPr lang="en"/>
              <a:t>Subnets (Avalanche)</a:t>
            </a:r>
            <a:endParaRPr/>
          </a:p>
        </p:txBody>
      </p:sp>
      <p:sp>
        <p:nvSpPr>
          <p:cNvPr id="229" name="Google Shape;229;g24f997a6458_0_224: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f997a6458_0_23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f997a6458_0_234: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a:t>
            </a:r>
            <a:endParaRPr/>
          </a:p>
          <a:p>
            <a:pPr indent="-209550" lvl="0" marL="279400" rtl="0" algn="l">
              <a:spcBef>
                <a:spcPts val="0"/>
              </a:spcBef>
              <a:spcAft>
                <a:spcPts val="0"/>
              </a:spcAft>
              <a:buSzPts val="1100"/>
              <a:buChar char="-"/>
            </a:pPr>
            <a:r>
              <a:rPr lang="en"/>
              <a:t>Cosmos Zones</a:t>
            </a:r>
            <a:endParaRPr/>
          </a:p>
          <a:p>
            <a:pPr indent="-209550" lvl="0" marL="279400" rtl="0" algn="l">
              <a:spcBef>
                <a:spcPts val="0"/>
              </a:spcBef>
              <a:spcAft>
                <a:spcPts val="0"/>
              </a:spcAft>
              <a:buSzPts val="1100"/>
              <a:buChar char="-"/>
            </a:pPr>
            <a:r>
              <a:rPr lang="en"/>
              <a:t>Avalanche Subnets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better than:</a:t>
            </a:r>
            <a:endParaRPr/>
          </a:p>
          <a:p>
            <a:pPr indent="-209550" lvl="0" marL="279400" rtl="0" algn="l">
              <a:spcBef>
                <a:spcPts val="0"/>
              </a:spcBef>
              <a:spcAft>
                <a:spcPts val="0"/>
              </a:spcAft>
              <a:buSzPts val="1100"/>
              <a:buChar char="-"/>
            </a:pPr>
            <a:r>
              <a:rPr lang="en"/>
              <a:t>Homogenous shards (ETH2)</a:t>
            </a:r>
            <a:endParaRPr/>
          </a:p>
          <a:p>
            <a:pPr indent="-209550" lvl="0" marL="279400" rtl="0" algn="l">
              <a:spcBef>
                <a:spcPts val="0"/>
              </a:spcBef>
              <a:spcAft>
                <a:spcPts val="0"/>
              </a:spcAft>
              <a:buSzPts val="1100"/>
              <a:buChar char="-"/>
            </a:pPr>
            <a:r>
              <a:rPr lang="en"/>
              <a:t>fixed shards (NEAR)</a:t>
            </a:r>
            <a:endParaRPr/>
          </a:p>
        </p:txBody>
      </p:sp>
      <p:sp>
        <p:nvSpPr>
          <p:cNvPr id="238" name="Google Shape;238;g24f997a6458_0_234: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f997a6458_0_24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f997a6458_0_244: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than</a:t>
            </a:r>
            <a:endParaRPr/>
          </a:p>
          <a:p>
            <a:pPr indent="-209550" lvl="0" marL="279400" rtl="0" algn="l">
              <a:spcBef>
                <a:spcPts val="0"/>
              </a:spcBef>
              <a:spcAft>
                <a:spcPts val="0"/>
              </a:spcAft>
              <a:buSzPts val="1100"/>
              <a:buChar char="-"/>
            </a:pPr>
            <a:r>
              <a:rPr lang="en"/>
              <a:t>single chain scaling</a:t>
            </a:r>
            <a:endParaRPr/>
          </a:p>
          <a:p>
            <a:pPr indent="-209550" lvl="0" marL="279400" rtl="0" algn="l">
              <a:spcBef>
                <a:spcPts val="0"/>
              </a:spcBef>
              <a:spcAft>
                <a:spcPts val="0"/>
              </a:spcAft>
              <a:buSzPts val="1100"/>
              <a:buChar char="-"/>
            </a:pPr>
            <a:r>
              <a:rPr lang="en"/>
              <a:t>optimistic parallelization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 to</a:t>
            </a:r>
            <a:endParaRPr/>
          </a:p>
          <a:p>
            <a:pPr indent="-209550" lvl="0" marL="279400" rtl="0" algn="l">
              <a:spcBef>
                <a:spcPts val="0"/>
              </a:spcBef>
              <a:spcAft>
                <a:spcPts val="0"/>
              </a:spcAft>
              <a:buSzPts val="1100"/>
              <a:buChar char="-"/>
            </a:pPr>
            <a:r>
              <a:rPr lang="en"/>
              <a:t>Ethereum sharding roadmap</a:t>
            </a:r>
            <a:endParaRPr/>
          </a:p>
          <a:p>
            <a:pPr indent="-209550" lvl="0" marL="279400" rtl="0" algn="l">
              <a:spcBef>
                <a:spcPts val="0"/>
              </a:spcBef>
              <a:spcAft>
                <a:spcPts val="0"/>
              </a:spcAft>
              <a:buSzPts val="1100"/>
              <a:buChar char="-"/>
            </a:pPr>
            <a:r>
              <a:rPr lang="en"/>
              <a:t>roll-up solutions</a:t>
            </a:r>
            <a:endParaRPr/>
          </a:p>
          <a:p>
            <a:pPr indent="-209550" lvl="0" marL="279400" rtl="0" algn="l">
              <a:spcBef>
                <a:spcPts val="0"/>
              </a:spcBef>
              <a:spcAft>
                <a:spcPts val="0"/>
              </a:spcAft>
              <a:buSzPts val="1100"/>
              <a:buChar char="-"/>
            </a:pPr>
            <a:r>
              <a:rPr lang="en"/>
              <a:t>data-availablity groups (NEAR)</a:t>
            </a:r>
            <a:endParaRPr/>
          </a:p>
          <a:p>
            <a:pPr indent="-209550" lvl="0" marL="279400" rtl="0" algn="l">
              <a:spcBef>
                <a:spcPts val="0"/>
              </a:spcBef>
              <a:spcAft>
                <a:spcPts val="0"/>
              </a:spcAft>
              <a:buSzPts val="1100"/>
              <a:buChar char="-"/>
            </a:pPr>
            <a:r>
              <a:rPr lang="en"/>
              <a:t>Subnets (Avalanche)</a:t>
            </a:r>
            <a:endParaRPr/>
          </a:p>
        </p:txBody>
      </p:sp>
      <p:sp>
        <p:nvSpPr>
          <p:cNvPr id="247" name="Google Shape;247;g24f997a6458_0_244: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f997a6458_0_25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f997a6458_0_254: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4f997a6458_0_254: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f997a6458_0_287: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f997a6458_0_287: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in proof-of-stake networks depends on economics, so there can only exist a limited amount of security in the world because economic value is, by definition, limited. As the number of blockchains increases due to scaling issues on single chains, their economic value — and therefore their security — gets spread out over multiple chains, leaving each one weaker than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Polkadot introduces a shared security model so that chains can interact with others while knowing full well that their interlocutors have the same security guarantees as their own chain. Bridge-based solutions — where each chain handles its own security — force the receiver to trust the sender.  Polkadot’s security model provides the necessary guarantees to make cross-chain messages meaningful without trusting the security of the sender.</a:t>
            </a:r>
            <a:endParaRPr/>
          </a:p>
        </p:txBody>
      </p:sp>
      <p:sp>
        <p:nvSpPr>
          <p:cNvPr id="287" name="Google Shape;287;g24f997a6458_0_287: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f997a6458_0_386: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24f997a6458_0_386: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296" name="Google Shape;296;g24f997a6458_0_386: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f997a6458_0_557: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24f997a6458_0_557: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108" name="Google Shape;108;g24f997a6458_0_557: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f997a6458_0_62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4f997a6458_0_620: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4f997a6458_0_620: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f997a6458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4f997a6458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f997a6458_0_64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f997a6458_0_640: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4f997a6458_0_640: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f997a6458_0_656: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4f997a6458_0_656: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in proof-of-stake networks depends on economics, so there can only exist a limited amount of security in the world because economic value is, by definition, limited. As the number of blockchains increases due to scaling issues on single chains, their economic value — and therefore their security — gets spread out over multiple chains, leaving each one weaker than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Polkadot introduces a shared security model so that chains can interact with others while knowing full well that their interlocutors have the same security guarantees as their own chain. Bridge-based solutions — where each chain handles its own security — force the receiver to trust the sender.  Polkadot’s security model provides the necessary guarantees to make cross-chain messages meaningful without trusting the security of the sender.</a:t>
            </a:r>
            <a:endParaRPr/>
          </a:p>
        </p:txBody>
      </p:sp>
      <p:sp>
        <p:nvSpPr>
          <p:cNvPr id="343" name="Google Shape;343;g24f997a6458_0_656: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f997a6458_0_66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f997a6458_0_664: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4f997a6458_0_664: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4f997a6458_0_727: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4f997a6458_0_727: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4f997a6458_0_727: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4f997a6458_0_795: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4f997a6458_0_795: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24f997a6458_0_795: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4f997a6458_0_928: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4f997a6458_0_928: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24f997a6458_0_928: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4f997a6458_0_1061: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g24f997a6458_0_1061: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753" name="Google Shape;753;g24f997a6458_0_1061: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4f997a6458_0_1078: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g24f997a6458_0_1078: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769" name="Google Shape;769;g24f997a6458_0_1078: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f997a6458_0_113: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24f997a6458_0_113: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119" name="Google Shape;119;g24f997a6458_0_113: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4f997a6458_0_1147: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g24f997a6458_0_1147: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839" name="Google Shape;839;g24f997a6458_0_1147: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4f997a6458_0_124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4f997a6458_0_1240: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g24f997a6458_0_1240: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4f997a6458_0_41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4f997a6458_0_414: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24f997a6458_0_414: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4f997a6458_0_45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1" name="Google Shape;981;g24f997a6458_0_450: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982" name="Google Shape;982;g24f997a6458_0_450: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4f997a6458_0_46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g24f997a6458_0_460: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991" name="Google Shape;991;g24f997a6458_0_460: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4f997a6458_0_47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24f997a6458_0_470: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1000" name="Google Shape;1000;g24f997a6458_0_470: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4f997a6458_0_48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g24f997a6458_0_480: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1009" name="Google Shape;1009;g24f997a6458_0_480: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4f997a6458_0_490: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g24f997a6458_0_490: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1018" name="Google Shape;1018;g24f997a6458_0_490: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e3c95e3428_0_9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1e3c95e3428_0_94: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1027" name="Google Shape;1027;g1e3c95e3428_0_94: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4f997a6458_0_1528: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4f997a6458_0_1528: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g24f997a6458_0_1528: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f997a6458_0_123: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24f997a6458_0_123: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15000"/>
              </a:lnSpc>
              <a:spcBef>
                <a:spcPts val="700"/>
              </a:spcBef>
              <a:spcAft>
                <a:spcPts val="0"/>
              </a:spcAft>
              <a:buClr>
                <a:schemeClr val="dk1"/>
              </a:buClr>
              <a:buSzPts val="700"/>
              <a:buFont typeface="Arial"/>
              <a:buNone/>
            </a:pPr>
            <a:r>
              <a:rPr lang="en"/>
              <a:t>This is the slogan of the Web3 Summit, and seeing that Polkadot is our biggest bet on a Web3 future, it is apt that we use this phrase as a staple of the philosophy which backs Polkadot. The whole reason we have developed blockchain technologies was to address the trust problems that we face with those who wield power in our world.</a:t>
            </a:r>
            <a:endParaRPr/>
          </a:p>
          <a:p>
            <a:pPr indent="0" lvl="0" marL="0" rtl="0" algn="l">
              <a:lnSpc>
                <a:spcPct val="115000"/>
              </a:lnSpc>
              <a:spcBef>
                <a:spcPts val="700"/>
              </a:spcBef>
              <a:spcAft>
                <a:spcPts val="700"/>
              </a:spcAft>
              <a:buSzPts val="700"/>
              <a:buNone/>
            </a:pPr>
            <a:r>
              <a:rPr lang="en"/>
              <a:t>I want to note the phrase is NOT “No Trust, Only Truth”. This, from what I can tell so far, is mostly impossible. We should not use points of trust to invalidate working solutions. For example, it is not an expectation everyone who uses Polkadot will read each individual line of open source code before they run it. Our goal should be to minimize trust, where possible, and make it obvious to everyone who uses our tools what kinds of trust assumptions they run on</a:t>
            </a:r>
            <a:endParaRPr/>
          </a:p>
        </p:txBody>
      </p:sp>
      <p:sp>
        <p:nvSpPr>
          <p:cNvPr id="128" name="Google Shape;128;g24f997a6458_0_123: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4f997a6458_0_1537: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4f997a6458_0_1537: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24f997a6458_0_1537: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4f997a6458_0_1547: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4f997a6458_0_1547: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24f997a6458_0_1547: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4f997a6458_0_1554: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4f997a6458_0_1554: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g24f997a6458_0_1554: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e3c95e342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e3c95e342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e3c95e342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e3c95e342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4f997a6458_0_1611: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4f997a6458_0_1611: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24f997a6458_0_1611: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None/>
            </a:pPr>
            <a:fld id="{00000000-1234-1234-1234-123412341234}" type="slidenum">
              <a:rPr lang="en" sz="900"/>
              <a:t>‹#›</a:t>
            </a:fld>
            <a:endParaRPr sz="9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4f997a6458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4f997a6458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4f997a6458_0_1346: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4f997a6458_0_1346: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24f997a6458_0_1346: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4f997a6458_0_1356: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4f997a6458_0_1356: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g24f997a6458_0_1356: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4f997a6458_0_1365: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24f997a6458_0_1365: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24f997a6458_0_1365: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4f997a6458_0_138: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24f997a6458_0_138: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15000"/>
              </a:lnSpc>
              <a:spcBef>
                <a:spcPts val="700"/>
              </a:spcBef>
              <a:spcAft>
                <a:spcPts val="700"/>
              </a:spcAft>
              <a:buSzPts val="700"/>
              <a:buNone/>
            </a:pPr>
            <a:r>
              <a:rPr lang="en"/>
              <a:t>Polkadot fundamentally believes in a multi-chain future. One where chains cooperate and provide greater value to one another, rather than where they strictly compete and try to kill one another. This is rare to find today, since cryptocurrencies are prone to becoming “investment vehicles”, where the creation of a new blockchain can be seen as a threat to the existing “investments”. With the blockchain maximalism mentality, people are choosing to value their “investments” over innovation and progression, and this isn’t best for our goals to provide the best technologies to the world.</a:t>
            </a:r>
            <a:endParaRPr/>
          </a:p>
        </p:txBody>
      </p:sp>
      <p:sp>
        <p:nvSpPr>
          <p:cNvPr id="142" name="Google Shape;142;g24f997a6458_0_138: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4f997a6458_0_1373: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4f997a6458_0_1373: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g24f997a6458_0_1373: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4f997a6458_0_1381: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4f997a6458_0_1381: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g24f997a6458_0_1381: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4f997a6458_0_1389: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4f997a6458_0_1389: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g24f997a6458_0_1389: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4f997a6458_0_1397: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4f997a6458_0_1397: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g24f997a6458_0_1397: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4f997a6458_0_1405: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4f997a6458_0_1405:notes"/>
          <p:cNvSpPr txBox="1"/>
          <p:nvPr>
            <p:ph idx="1" type="body"/>
          </p:nvPr>
        </p:nvSpPr>
        <p:spPr>
          <a:xfrm>
            <a:off x="457200" y="2200275"/>
            <a:ext cx="3657600" cy="18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g24f997a6458_0_1405:notes"/>
          <p:cNvSpPr txBox="1"/>
          <p:nvPr>
            <p:ph idx="12" type="sldNum"/>
          </p:nvPr>
        </p:nvSpPr>
        <p:spPr>
          <a:xfrm>
            <a:off x="2589742" y="4342607"/>
            <a:ext cx="1981200" cy="229500"/>
          </a:xfrm>
          <a:prstGeom prst="rect">
            <a:avLst/>
          </a:prstGeom>
          <a:noFill/>
          <a:ln>
            <a:noFill/>
          </a:ln>
        </p:spPr>
        <p:txBody>
          <a:bodyPr anchorCtr="0" anchor="ctr" bIns="55875" lIns="55875" spcFirstLastPara="1" rIns="55875" wrap="square" tIns="55875">
            <a:noAutofit/>
          </a:bodyPr>
          <a:lstStyle/>
          <a:p>
            <a:pPr indent="0" lvl="0" marL="0" rtl="0" algn="l">
              <a:spcBef>
                <a:spcPts val="0"/>
              </a:spcBef>
              <a:spcAft>
                <a:spcPts val="0"/>
              </a:spcAft>
              <a:buClr>
                <a:srgbClr val="000000"/>
              </a:buClr>
              <a:buSzPts val="700"/>
              <a:buFont typeface="Arial"/>
              <a:buNone/>
            </a:pPr>
            <a:fld id="{00000000-1234-1234-1234-123412341234}" type="slidenum">
              <a:rPr lang="en" sz="900"/>
              <a:t>‹#›</a:t>
            </a:fld>
            <a:endParaRPr sz="9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4f997a6458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4f997a6458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4f997a6458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4f997a6458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e3c95e3428_0_23: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g1e3c95e3428_0_23: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1343" name="Google Shape;1343;g1e3c95e3428_0_23: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f997a6458_0_146: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4f997a6458_0_146: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15000"/>
              </a:lnSpc>
              <a:spcBef>
                <a:spcPts val="700"/>
              </a:spcBef>
              <a:spcAft>
                <a:spcPts val="700"/>
              </a:spcAft>
              <a:buSzPts val="700"/>
              <a:buNone/>
            </a:pPr>
            <a:r>
              <a:rPr lang="en"/>
              <a:t>This philosophy is a realization that building a blockchain is trying to build a piece of software which will last forever. The we will not be successful engineering Polkadot simply for the problems we find today. By the time we have built X, the world will need Y, and so on. This is why we have invested so much time building platforms and SDKs, not just products. We need to make sure these technologies are able to adapt and evolve in order to stay relevant for users</a:t>
            </a:r>
            <a:endParaRPr/>
          </a:p>
        </p:txBody>
      </p:sp>
      <p:sp>
        <p:nvSpPr>
          <p:cNvPr id="149" name="Google Shape;149;g24f997a6458_0_146: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f997a6458_0_155: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4f997a6458_0_155: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t/>
            </a:r>
            <a:endParaRPr/>
          </a:p>
        </p:txBody>
      </p:sp>
      <p:sp>
        <p:nvSpPr>
          <p:cNvPr id="157" name="Google Shape;157;g24f997a6458_0_155: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f997a6458_0_165: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4f997a6458_0_165: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rPr lang="en"/>
              <a:t>https://www.sec.gov/Archives/edgar/data/1018724/000119312516530910/d168744dex991.htm</a:t>
            </a:r>
            <a:endParaRPr/>
          </a:p>
        </p:txBody>
      </p:sp>
      <p:sp>
        <p:nvSpPr>
          <p:cNvPr id="166" name="Google Shape;166;g24f997a6458_0_165: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f997a6458_0_183:notes"/>
          <p:cNvSpPr/>
          <p:nvPr>
            <p:ph idx="2" type="sldImg"/>
          </p:nvPr>
        </p:nvSpPr>
        <p:spPr>
          <a:xfrm>
            <a:off x="457200" y="571500"/>
            <a:ext cx="3657600" cy="154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24f997a6458_0_183:notes"/>
          <p:cNvSpPr txBox="1"/>
          <p:nvPr>
            <p:ph idx="1" type="body"/>
          </p:nvPr>
        </p:nvSpPr>
        <p:spPr>
          <a:xfrm>
            <a:off x="457200" y="2200275"/>
            <a:ext cx="3657600" cy="1800300"/>
          </a:xfrm>
          <a:prstGeom prst="rect">
            <a:avLst/>
          </a:prstGeom>
          <a:noFill/>
          <a:ln>
            <a:noFill/>
          </a:ln>
        </p:spPr>
        <p:txBody>
          <a:bodyPr anchorCtr="0" anchor="t" bIns="27925" lIns="55875" spcFirstLastPara="1" rIns="55875" wrap="square" tIns="27925">
            <a:noAutofit/>
          </a:bodyPr>
          <a:lstStyle/>
          <a:p>
            <a:pPr indent="0" lvl="0" marL="0" rtl="0" algn="l">
              <a:lnSpc>
                <a:spcPct val="100000"/>
              </a:lnSpc>
              <a:spcBef>
                <a:spcPts val="0"/>
              </a:spcBef>
              <a:spcAft>
                <a:spcPts val="0"/>
              </a:spcAft>
              <a:buSzPts val="900"/>
              <a:buNone/>
            </a:pPr>
            <a:r>
              <a:rPr lang="en"/>
              <a:t>Note the difference between “decentralization” as a mission vs “unstoppability”.</a:t>
            </a:r>
            <a:endParaRPr/>
          </a:p>
        </p:txBody>
      </p:sp>
      <p:sp>
        <p:nvSpPr>
          <p:cNvPr id="183" name="Google Shape;183;g24f997a6458_0_183:notes"/>
          <p:cNvSpPr txBox="1"/>
          <p:nvPr>
            <p:ph idx="12" type="sldNum"/>
          </p:nvPr>
        </p:nvSpPr>
        <p:spPr>
          <a:xfrm>
            <a:off x="2589742" y="4342607"/>
            <a:ext cx="1981200" cy="229500"/>
          </a:xfrm>
          <a:prstGeom prst="rect">
            <a:avLst/>
          </a:prstGeom>
          <a:noFill/>
          <a:ln>
            <a:noFill/>
          </a:ln>
        </p:spPr>
        <p:txBody>
          <a:bodyPr anchorCtr="0" anchor="b" bIns="27925" lIns="55875" spcFirstLastPara="1" rIns="55875" wrap="square" tIns="27925">
            <a:noAutofit/>
          </a:bodyPr>
          <a:lstStyle/>
          <a:p>
            <a:pPr indent="0" lvl="0" marL="0" rtl="0" algn="r">
              <a:lnSpc>
                <a:spcPct val="100000"/>
              </a:lnSpc>
              <a:spcBef>
                <a:spcPts val="0"/>
              </a:spcBef>
              <a:spcAft>
                <a:spcPts val="0"/>
              </a:spcAft>
              <a:buSzPts val="900"/>
              <a:buNone/>
            </a:pPr>
            <a:fld id="{00000000-1234-1234-1234-123412341234}" type="slidenum">
              <a:rPr lang="en" sz="900"/>
              <a:t>‹#›</a:t>
            </a:fld>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7" name="Google Shape;57;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1" name="Google Shape;6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4" name="Google Shape;64;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65" name="Google Shape;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8" name="Google Shape;68;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69" name="Google Shape;69;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6" name="Google Shape;76;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0" name="Google Shape;8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3" name="Google Shape;83;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4" name="Google Shape;84;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2" name="Google Shape;92;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27.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38.png"/><Relationship Id="rId8"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54.png"/><Relationship Id="rId5" Type="http://schemas.openxmlformats.org/officeDocument/2006/relationships/image" Target="../media/image61.png"/><Relationship Id="rId6"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55.png"/><Relationship Id="rId5" Type="http://schemas.openxmlformats.org/officeDocument/2006/relationships/image" Target="../media/image71.png"/><Relationship Id="rId6"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76.png"/><Relationship Id="rId5"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62.jpg"/><Relationship Id="rId5" Type="http://schemas.openxmlformats.org/officeDocument/2006/relationships/image" Target="../media/image68.jpg"/><Relationship Id="rId6" Type="http://schemas.openxmlformats.org/officeDocument/2006/relationships/image" Target="../media/image66.jpg"/><Relationship Id="rId7" Type="http://schemas.openxmlformats.org/officeDocument/2006/relationships/image" Target="../media/image7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78.png"/><Relationship Id="rId4" Type="http://schemas.openxmlformats.org/officeDocument/2006/relationships/image" Target="../media/image156.png"/><Relationship Id="rId9" Type="http://schemas.openxmlformats.org/officeDocument/2006/relationships/image" Target="../media/image23.png"/><Relationship Id="rId5" Type="http://schemas.openxmlformats.org/officeDocument/2006/relationships/image" Target="../media/image80.png"/><Relationship Id="rId6" Type="http://schemas.openxmlformats.org/officeDocument/2006/relationships/image" Target="../media/image87.png"/><Relationship Id="rId7" Type="http://schemas.openxmlformats.org/officeDocument/2006/relationships/image" Target="../media/image77.png"/><Relationship Id="rId8"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85.png"/><Relationship Id="rId4" Type="http://schemas.openxmlformats.org/officeDocument/2006/relationships/image" Target="../media/image75.png"/><Relationship Id="rId5" Type="http://schemas.openxmlformats.org/officeDocument/2006/relationships/image" Target="../media/image92.png"/><Relationship Id="rId6"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94.png"/><Relationship Id="rId4" Type="http://schemas.openxmlformats.org/officeDocument/2006/relationships/image" Target="../media/image14.png"/><Relationship Id="rId5"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1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64.png"/><Relationship Id="rId4" Type="http://schemas.openxmlformats.org/officeDocument/2006/relationships/image" Target="../media/image17.png"/><Relationship Id="rId5"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08.png"/><Relationship Id="rId4" Type="http://schemas.openxmlformats.org/officeDocument/2006/relationships/image" Target="../media/image17.png"/><Relationship Id="rId5"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91.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86.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89.png"/><Relationship Id="rId5" Type="http://schemas.openxmlformats.org/officeDocument/2006/relationships/image" Target="../media/image84.png"/></Relationships>
</file>

<file path=ppt/slides/_rels/slide55.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95.png"/><Relationship Id="rId13" Type="http://schemas.openxmlformats.org/officeDocument/2006/relationships/image" Target="../media/image96.png"/><Relationship Id="rId12" Type="http://schemas.openxmlformats.org/officeDocument/2006/relationships/image" Target="../media/image125.png"/><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88.png"/><Relationship Id="rId9" Type="http://schemas.openxmlformats.org/officeDocument/2006/relationships/image" Target="../media/image104.png"/><Relationship Id="rId14" Type="http://schemas.openxmlformats.org/officeDocument/2006/relationships/image" Target="../media/image143.png"/><Relationship Id="rId5" Type="http://schemas.openxmlformats.org/officeDocument/2006/relationships/image" Target="../media/image14.png"/><Relationship Id="rId6" Type="http://schemas.openxmlformats.org/officeDocument/2006/relationships/image" Target="../media/image103.png"/><Relationship Id="rId7" Type="http://schemas.openxmlformats.org/officeDocument/2006/relationships/image" Target="../media/image100.png"/><Relationship Id="rId8" Type="http://schemas.openxmlformats.org/officeDocument/2006/relationships/image" Target="../media/image110.png"/></Relationships>
</file>

<file path=ppt/slides/_rels/slide56.xml.rels><?xml version="1.0" encoding="UTF-8" standalone="yes"?><Relationships xmlns="http://schemas.openxmlformats.org/package/2006/relationships"><Relationship Id="rId40" Type="http://schemas.openxmlformats.org/officeDocument/2006/relationships/image" Target="../media/image145.png"/><Relationship Id="rId84" Type="http://schemas.openxmlformats.org/officeDocument/2006/relationships/image" Target="../media/image178.png"/><Relationship Id="rId83" Type="http://schemas.openxmlformats.org/officeDocument/2006/relationships/image" Target="../media/image176.png"/><Relationship Id="rId42" Type="http://schemas.openxmlformats.org/officeDocument/2006/relationships/image" Target="../media/image142.png"/><Relationship Id="rId86" Type="http://schemas.openxmlformats.org/officeDocument/2006/relationships/image" Target="../media/image181.png"/><Relationship Id="rId41" Type="http://schemas.openxmlformats.org/officeDocument/2006/relationships/image" Target="../media/image134.png"/><Relationship Id="rId85" Type="http://schemas.openxmlformats.org/officeDocument/2006/relationships/image" Target="../media/image187.png"/><Relationship Id="rId44" Type="http://schemas.openxmlformats.org/officeDocument/2006/relationships/image" Target="../media/image135.png"/><Relationship Id="rId88" Type="http://schemas.openxmlformats.org/officeDocument/2006/relationships/image" Target="../media/image182.png"/><Relationship Id="rId43" Type="http://schemas.openxmlformats.org/officeDocument/2006/relationships/image" Target="../media/image148.png"/><Relationship Id="rId87" Type="http://schemas.openxmlformats.org/officeDocument/2006/relationships/image" Target="../media/image183.png"/><Relationship Id="rId46" Type="http://schemas.openxmlformats.org/officeDocument/2006/relationships/image" Target="../media/image158.png"/><Relationship Id="rId45" Type="http://schemas.openxmlformats.org/officeDocument/2006/relationships/image" Target="../media/image137.png"/><Relationship Id="rId89" Type="http://schemas.openxmlformats.org/officeDocument/2006/relationships/image" Target="../media/image184.png"/><Relationship Id="rId80" Type="http://schemas.openxmlformats.org/officeDocument/2006/relationships/image" Target="../media/image175.png"/><Relationship Id="rId82" Type="http://schemas.openxmlformats.org/officeDocument/2006/relationships/image" Target="../media/image173.png"/><Relationship Id="rId81" Type="http://schemas.openxmlformats.org/officeDocument/2006/relationships/image" Target="../media/image188.png"/><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99.png"/><Relationship Id="rId4" Type="http://schemas.openxmlformats.org/officeDocument/2006/relationships/image" Target="../media/image106.png"/><Relationship Id="rId9" Type="http://schemas.openxmlformats.org/officeDocument/2006/relationships/image" Target="../media/image102.jpg"/><Relationship Id="rId48" Type="http://schemas.openxmlformats.org/officeDocument/2006/relationships/image" Target="../media/image146.png"/><Relationship Id="rId47" Type="http://schemas.openxmlformats.org/officeDocument/2006/relationships/image" Target="../media/image149.png"/><Relationship Id="rId49" Type="http://schemas.openxmlformats.org/officeDocument/2006/relationships/image" Target="../media/image174.png"/><Relationship Id="rId5" Type="http://schemas.openxmlformats.org/officeDocument/2006/relationships/image" Target="../media/image98.png"/><Relationship Id="rId6" Type="http://schemas.openxmlformats.org/officeDocument/2006/relationships/image" Target="../media/image97.png"/><Relationship Id="rId7" Type="http://schemas.openxmlformats.org/officeDocument/2006/relationships/image" Target="../media/image101.png"/><Relationship Id="rId8" Type="http://schemas.openxmlformats.org/officeDocument/2006/relationships/image" Target="../media/image121.png"/><Relationship Id="rId73" Type="http://schemas.openxmlformats.org/officeDocument/2006/relationships/image" Target="../media/image195.png"/><Relationship Id="rId72" Type="http://schemas.openxmlformats.org/officeDocument/2006/relationships/image" Target="../media/image190.png"/><Relationship Id="rId31" Type="http://schemas.openxmlformats.org/officeDocument/2006/relationships/image" Target="../media/image127.png"/><Relationship Id="rId75" Type="http://schemas.openxmlformats.org/officeDocument/2006/relationships/image" Target="../media/image196.png"/><Relationship Id="rId30" Type="http://schemas.openxmlformats.org/officeDocument/2006/relationships/image" Target="../media/image139.png"/><Relationship Id="rId74" Type="http://schemas.openxmlformats.org/officeDocument/2006/relationships/image" Target="../media/image168.png"/><Relationship Id="rId33" Type="http://schemas.openxmlformats.org/officeDocument/2006/relationships/image" Target="../media/image136.png"/><Relationship Id="rId77" Type="http://schemas.openxmlformats.org/officeDocument/2006/relationships/image" Target="../media/image194.png"/><Relationship Id="rId32" Type="http://schemas.openxmlformats.org/officeDocument/2006/relationships/image" Target="../media/image129.png"/><Relationship Id="rId76" Type="http://schemas.openxmlformats.org/officeDocument/2006/relationships/image" Target="../media/image170.png"/><Relationship Id="rId35" Type="http://schemas.openxmlformats.org/officeDocument/2006/relationships/image" Target="../media/image152.jpg"/><Relationship Id="rId79" Type="http://schemas.openxmlformats.org/officeDocument/2006/relationships/image" Target="../media/image191.png"/><Relationship Id="rId34" Type="http://schemas.openxmlformats.org/officeDocument/2006/relationships/image" Target="../media/image141.png"/><Relationship Id="rId78" Type="http://schemas.openxmlformats.org/officeDocument/2006/relationships/image" Target="../media/image171.png"/><Relationship Id="rId71" Type="http://schemas.openxmlformats.org/officeDocument/2006/relationships/image" Target="../media/image177.png"/><Relationship Id="rId70" Type="http://schemas.openxmlformats.org/officeDocument/2006/relationships/image" Target="../media/image192.png"/><Relationship Id="rId37" Type="http://schemas.openxmlformats.org/officeDocument/2006/relationships/image" Target="../media/image130.png"/><Relationship Id="rId36" Type="http://schemas.openxmlformats.org/officeDocument/2006/relationships/image" Target="../media/image131.png"/><Relationship Id="rId39" Type="http://schemas.openxmlformats.org/officeDocument/2006/relationships/image" Target="../media/image140.png"/><Relationship Id="rId38" Type="http://schemas.openxmlformats.org/officeDocument/2006/relationships/image" Target="../media/image138.png"/><Relationship Id="rId62" Type="http://schemas.openxmlformats.org/officeDocument/2006/relationships/image" Target="../media/image160.png"/><Relationship Id="rId61" Type="http://schemas.openxmlformats.org/officeDocument/2006/relationships/image" Target="../media/image167.png"/><Relationship Id="rId20" Type="http://schemas.openxmlformats.org/officeDocument/2006/relationships/image" Target="../media/image118.png"/><Relationship Id="rId64" Type="http://schemas.openxmlformats.org/officeDocument/2006/relationships/image" Target="../media/image161.png"/><Relationship Id="rId63" Type="http://schemas.openxmlformats.org/officeDocument/2006/relationships/image" Target="../media/image166.png"/><Relationship Id="rId22" Type="http://schemas.openxmlformats.org/officeDocument/2006/relationships/image" Target="../media/image119.png"/><Relationship Id="rId66" Type="http://schemas.openxmlformats.org/officeDocument/2006/relationships/image" Target="../media/image169.png"/><Relationship Id="rId21" Type="http://schemas.openxmlformats.org/officeDocument/2006/relationships/image" Target="../media/image124.png"/><Relationship Id="rId65" Type="http://schemas.openxmlformats.org/officeDocument/2006/relationships/image" Target="../media/image197.png"/><Relationship Id="rId24" Type="http://schemas.openxmlformats.org/officeDocument/2006/relationships/image" Target="../media/image122.png"/><Relationship Id="rId68" Type="http://schemas.openxmlformats.org/officeDocument/2006/relationships/image" Target="../media/image179.png"/><Relationship Id="rId23" Type="http://schemas.openxmlformats.org/officeDocument/2006/relationships/image" Target="../media/image133.png"/><Relationship Id="rId67" Type="http://schemas.openxmlformats.org/officeDocument/2006/relationships/image" Target="../media/image172.png"/><Relationship Id="rId60" Type="http://schemas.openxmlformats.org/officeDocument/2006/relationships/image" Target="../media/image163.png"/><Relationship Id="rId26" Type="http://schemas.openxmlformats.org/officeDocument/2006/relationships/image" Target="../media/image144.png"/><Relationship Id="rId25" Type="http://schemas.openxmlformats.org/officeDocument/2006/relationships/image" Target="../media/image117.png"/><Relationship Id="rId69" Type="http://schemas.openxmlformats.org/officeDocument/2006/relationships/image" Target="../media/image193.png"/><Relationship Id="rId28" Type="http://schemas.openxmlformats.org/officeDocument/2006/relationships/image" Target="../media/image128.png"/><Relationship Id="rId27" Type="http://schemas.openxmlformats.org/officeDocument/2006/relationships/image" Target="../media/image123.png"/><Relationship Id="rId29" Type="http://schemas.openxmlformats.org/officeDocument/2006/relationships/image" Target="../media/image126.png"/><Relationship Id="rId51" Type="http://schemas.openxmlformats.org/officeDocument/2006/relationships/image" Target="../media/image153.png"/><Relationship Id="rId50" Type="http://schemas.openxmlformats.org/officeDocument/2006/relationships/image" Target="../media/image147.png"/><Relationship Id="rId53" Type="http://schemas.openxmlformats.org/officeDocument/2006/relationships/image" Target="../media/image151.png"/><Relationship Id="rId52" Type="http://schemas.openxmlformats.org/officeDocument/2006/relationships/image" Target="../media/image150.png"/><Relationship Id="rId11" Type="http://schemas.openxmlformats.org/officeDocument/2006/relationships/image" Target="../media/image114.png"/><Relationship Id="rId55" Type="http://schemas.openxmlformats.org/officeDocument/2006/relationships/image" Target="../media/image155.png"/><Relationship Id="rId10" Type="http://schemas.openxmlformats.org/officeDocument/2006/relationships/image" Target="../media/image107.png"/><Relationship Id="rId54" Type="http://schemas.openxmlformats.org/officeDocument/2006/relationships/image" Target="../media/image165.png"/><Relationship Id="rId13" Type="http://schemas.openxmlformats.org/officeDocument/2006/relationships/image" Target="../media/image109.png"/><Relationship Id="rId57" Type="http://schemas.openxmlformats.org/officeDocument/2006/relationships/image" Target="../media/image159.png"/><Relationship Id="rId12" Type="http://schemas.openxmlformats.org/officeDocument/2006/relationships/image" Target="../media/image111.png"/><Relationship Id="rId56" Type="http://schemas.openxmlformats.org/officeDocument/2006/relationships/image" Target="../media/image154.png"/><Relationship Id="rId91" Type="http://schemas.openxmlformats.org/officeDocument/2006/relationships/image" Target="../media/image185.png"/><Relationship Id="rId90" Type="http://schemas.openxmlformats.org/officeDocument/2006/relationships/image" Target="../media/image189.png"/><Relationship Id="rId92" Type="http://schemas.openxmlformats.org/officeDocument/2006/relationships/image" Target="../media/image180.png"/><Relationship Id="rId15" Type="http://schemas.openxmlformats.org/officeDocument/2006/relationships/image" Target="../media/image105.png"/><Relationship Id="rId59" Type="http://schemas.openxmlformats.org/officeDocument/2006/relationships/image" Target="../media/image162.png"/><Relationship Id="rId14" Type="http://schemas.openxmlformats.org/officeDocument/2006/relationships/image" Target="../media/image113.png"/><Relationship Id="rId58" Type="http://schemas.openxmlformats.org/officeDocument/2006/relationships/image" Target="../media/image157.png"/><Relationship Id="rId17" Type="http://schemas.openxmlformats.org/officeDocument/2006/relationships/image" Target="../media/image112.jpg"/><Relationship Id="rId16" Type="http://schemas.openxmlformats.org/officeDocument/2006/relationships/image" Target="../media/image115.png"/><Relationship Id="rId19" Type="http://schemas.openxmlformats.org/officeDocument/2006/relationships/image" Target="../media/image120.png"/><Relationship Id="rId18" Type="http://schemas.openxmlformats.org/officeDocument/2006/relationships/image" Target="../media/image1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3AEE"/>
        </a:solidFill>
      </p:bgPr>
    </p:bg>
    <p:spTree>
      <p:nvGrpSpPr>
        <p:cNvPr id="100" name="Shape 100"/>
        <p:cNvGrpSpPr/>
        <p:nvPr/>
      </p:nvGrpSpPr>
      <p:grpSpPr>
        <a:xfrm>
          <a:off x="0" y="0"/>
          <a:ext cx="0" cy="0"/>
          <a:chOff x="0" y="0"/>
          <a:chExt cx="0" cy="0"/>
        </a:xfrm>
      </p:grpSpPr>
      <p:pic>
        <p:nvPicPr>
          <p:cNvPr descr="preencoded.png" id="101" name="Google Shape;101;p26"/>
          <p:cNvPicPr preferRelativeResize="0"/>
          <p:nvPr/>
        </p:nvPicPr>
        <p:blipFill rotWithShape="1">
          <a:blip r:embed="rId3">
            <a:alphaModFix/>
          </a:blip>
          <a:srcRect b="0" l="0" r="0" t="0"/>
          <a:stretch/>
        </p:blipFill>
        <p:spPr>
          <a:xfrm>
            <a:off x="0" y="2728913"/>
            <a:ext cx="9144000" cy="2414588"/>
          </a:xfrm>
          <a:prstGeom prst="rect">
            <a:avLst/>
          </a:prstGeom>
          <a:noFill/>
          <a:ln>
            <a:noFill/>
          </a:ln>
        </p:spPr>
      </p:pic>
      <p:pic>
        <p:nvPicPr>
          <p:cNvPr descr="preencoded.png" id="102" name="Google Shape;102;p26"/>
          <p:cNvPicPr preferRelativeResize="0"/>
          <p:nvPr/>
        </p:nvPicPr>
        <p:blipFill rotWithShape="1">
          <a:blip r:embed="rId4">
            <a:alphaModFix/>
          </a:blip>
          <a:srcRect b="0" l="0" r="0" t="0"/>
          <a:stretch/>
        </p:blipFill>
        <p:spPr>
          <a:xfrm>
            <a:off x="0" y="0"/>
            <a:ext cx="9144000" cy="470667"/>
          </a:xfrm>
          <a:prstGeom prst="rect">
            <a:avLst/>
          </a:prstGeom>
          <a:noFill/>
          <a:ln>
            <a:noFill/>
          </a:ln>
        </p:spPr>
      </p:pic>
      <p:sp>
        <p:nvSpPr>
          <p:cNvPr id="103" name="Google Shape;103;p26"/>
          <p:cNvSpPr/>
          <p:nvPr/>
        </p:nvSpPr>
        <p:spPr>
          <a:xfrm>
            <a:off x="523875" y="1397543"/>
            <a:ext cx="8134500" cy="9432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6800"/>
              <a:buFont typeface="Arial"/>
              <a:buNone/>
            </a:pPr>
            <a:r>
              <a:rPr b="1" lang="en" sz="6000">
                <a:solidFill>
                  <a:srgbClr val="FFFFFF"/>
                </a:solidFill>
                <a:latin typeface="Inter"/>
                <a:ea typeface="Inter"/>
                <a:cs typeface="Inter"/>
                <a:sym typeface="Inter"/>
              </a:rPr>
              <a:t>An Introduction to Polkadot</a:t>
            </a:r>
            <a:endParaRPr b="0" i="0" sz="6000" u="none" cap="none" strike="noStrike">
              <a:solidFill>
                <a:schemeClr val="dk1"/>
              </a:solidFill>
              <a:latin typeface="Calibri"/>
              <a:ea typeface="Calibri"/>
              <a:cs typeface="Calibri"/>
              <a:sym typeface="Calibri"/>
            </a:endParaRPr>
          </a:p>
        </p:txBody>
      </p:sp>
      <p:sp>
        <p:nvSpPr>
          <p:cNvPr id="104" name="Google Shape;104;p26"/>
          <p:cNvSpPr/>
          <p:nvPr/>
        </p:nvSpPr>
        <p:spPr>
          <a:xfrm>
            <a:off x="3043238" y="4844302"/>
            <a:ext cx="2038500" cy="138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000"/>
              <a:buFont typeface="Arial"/>
              <a:buNone/>
            </a:pPr>
            <a:r>
              <a:rPr lang="en" sz="1000">
                <a:solidFill>
                  <a:srgbClr val="FFFFFF"/>
                </a:solidFill>
                <a:latin typeface="Inter SemiBold"/>
                <a:ea typeface="Inter SemiBold"/>
                <a:cs typeface="Inter SemiBold"/>
                <a:sym typeface="Inter SemiBold"/>
              </a:rPr>
              <a:t>by Shawn Tabrizi</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idx="1" type="body"/>
          </p:nvPr>
        </p:nvSpPr>
        <p:spPr>
          <a:xfrm>
            <a:off x="4086700" y="1728288"/>
            <a:ext cx="4745700" cy="2840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935"/>
              <a:buNone/>
            </a:pPr>
            <a:r>
              <a:rPr lang="en" sz="2140">
                <a:solidFill>
                  <a:schemeClr val="dk1"/>
                </a:solidFill>
                <a:latin typeface="Inter"/>
                <a:ea typeface="Inter"/>
                <a:cs typeface="Inter"/>
                <a:sym typeface="Inter"/>
              </a:rPr>
              <a:t>Polkadot is an ecosystem of </a:t>
            </a:r>
            <a:r>
              <a:rPr lang="en" sz="2140">
                <a:solidFill>
                  <a:srgbClr val="FE1864"/>
                </a:solidFill>
                <a:latin typeface="Inter"/>
                <a:ea typeface="Inter"/>
                <a:cs typeface="Inter"/>
                <a:sym typeface="Inter"/>
              </a:rPr>
              <a:t>connected and secured </a:t>
            </a:r>
            <a:r>
              <a:rPr lang="en" sz="2140">
                <a:solidFill>
                  <a:schemeClr val="dk1"/>
                </a:solidFill>
                <a:latin typeface="Inter"/>
                <a:ea typeface="Inter"/>
                <a:cs typeface="Inter"/>
                <a:sym typeface="Inter"/>
              </a:rPr>
              <a:t>blockchains, called “Parachains”.</a:t>
            </a:r>
            <a:endParaRPr sz="2140">
              <a:solidFill>
                <a:schemeClr val="dk1"/>
              </a:solidFill>
              <a:latin typeface="Inter"/>
              <a:ea typeface="Inter"/>
              <a:cs typeface="Inter"/>
              <a:sym typeface="Inter"/>
            </a:endParaRPr>
          </a:p>
          <a:p>
            <a:pPr indent="0" lvl="0" marL="0" rtl="0" algn="l">
              <a:lnSpc>
                <a:spcPct val="150000"/>
              </a:lnSpc>
              <a:spcBef>
                <a:spcPts val="1600"/>
              </a:spcBef>
              <a:spcAft>
                <a:spcPts val="1600"/>
              </a:spcAft>
              <a:buSzPts val="935"/>
              <a:buNone/>
            </a:pPr>
            <a:r>
              <a:rPr lang="en" sz="2140">
                <a:solidFill>
                  <a:schemeClr val="dk1"/>
                </a:solidFill>
                <a:latin typeface="Inter"/>
                <a:ea typeface="Inter"/>
                <a:cs typeface="Inter"/>
                <a:sym typeface="Inter"/>
              </a:rPr>
              <a:t>It is a vision toward a scalable </a:t>
            </a:r>
            <a:r>
              <a:rPr lang="en" sz="2140">
                <a:solidFill>
                  <a:srgbClr val="FF1864"/>
                </a:solidFill>
                <a:latin typeface="Inter"/>
                <a:ea typeface="Inter"/>
                <a:cs typeface="Inter"/>
                <a:sym typeface="Inter"/>
              </a:rPr>
              <a:t>multi-chain future</a:t>
            </a:r>
            <a:r>
              <a:rPr lang="en" sz="2140">
                <a:solidFill>
                  <a:schemeClr val="dk1"/>
                </a:solidFill>
                <a:latin typeface="Inter"/>
                <a:ea typeface="Inter"/>
                <a:cs typeface="Inter"/>
                <a:sym typeface="Inter"/>
              </a:rPr>
              <a:t>.</a:t>
            </a:r>
            <a:endParaRPr sz="2140">
              <a:latin typeface="Inter"/>
              <a:ea typeface="Inter"/>
              <a:cs typeface="Inter"/>
              <a:sym typeface="Inter"/>
            </a:endParaRPr>
          </a:p>
        </p:txBody>
      </p:sp>
      <p:sp>
        <p:nvSpPr>
          <p:cNvPr id="196" name="Google Shape;196;p35"/>
          <p:cNvSpPr txBox="1"/>
          <p:nvPr>
            <p:ph idx="12" type="sldNum"/>
          </p:nvPr>
        </p:nvSpPr>
        <p:spPr>
          <a:xfrm>
            <a:off x="16944916" y="9326434"/>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97" name="Google Shape;197;p35"/>
          <p:cNvPicPr preferRelativeResize="0"/>
          <p:nvPr/>
        </p:nvPicPr>
        <p:blipFill>
          <a:blip r:embed="rId3">
            <a:alphaModFix/>
          </a:blip>
          <a:stretch>
            <a:fillRect/>
          </a:stretch>
        </p:blipFill>
        <p:spPr>
          <a:xfrm>
            <a:off x="342624" y="841701"/>
            <a:ext cx="3692252" cy="3692227"/>
          </a:xfrm>
          <a:prstGeom prst="rect">
            <a:avLst/>
          </a:prstGeom>
          <a:noFill/>
          <a:ln>
            <a:noFill/>
          </a:ln>
        </p:spPr>
      </p:pic>
      <p:pic>
        <p:nvPicPr>
          <p:cNvPr descr="preencoded.png" id="198" name="Google Shape;198;p35"/>
          <p:cNvPicPr preferRelativeResize="0"/>
          <p:nvPr/>
        </p:nvPicPr>
        <p:blipFill rotWithShape="1">
          <a:blip r:embed="rId4">
            <a:alphaModFix/>
          </a:blip>
          <a:srcRect b="0" l="0" r="0" t="0"/>
          <a:stretch/>
        </p:blipFill>
        <p:spPr>
          <a:xfrm>
            <a:off x="0" y="0"/>
            <a:ext cx="9144000" cy="470667"/>
          </a:xfrm>
          <a:prstGeom prst="rect">
            <a:avLst/>
          </a:prstGeom>
          <a:noFill/>
          <a:ln>
            <a:noFill/>
          </a:ln>
        </p:spPr>
      </p:pic>
      <p:sp>
        <p:nvSpPr>
          <p:cNvPr id="199" name="Google Shape;199;p35"/>
          <p:cNvSpPr/>
          <p:nvPr/>
        </p:nvSpPr>
        <p:spPr>
          <a:xfrm>
            <a:off x="4086700" y="680375"/>
            <a:ext cx="47976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What is Polkadot?</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4" name="Shape 204"/>
        <p:cNvGrpSpPr/>
        <p:nvPr/>
      </p:nvGrpSpPr>
      <p:grpSpPr>
        <a:xfrm>
          <a:off x="0" y="0"/>
          <a:ext cx="0" cy="0"/>
          <a:chOff x="0" y="0"/>
          <a:chExt cx="0" cy="0"/>
        </a:xfrm>
      </p:grpSpPr>
      <p:pic>
        <p:nvPicPr>
          <p:cNvPr descr="preencoded.png" id="205" name="Google Shape;205;p36"/>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descr="preencoded.png" id="206" name="Google Shape;206;p36"/>
          <p:cNvPicPr preferRelativeResize="0"/>
          <p:nvPr/>
        </p:nvPicPr>
        <p:blipFill rotWithShape="1">
          <a:blip r:embed="rId4">
            <a:alphaModFix/>
          </a:blip>
          <a:srcRect b="0" l="0" r="0" t="0"/>
          <a:stretch/>
        </p:blipFill>
        <p:spPr>
          <a:xfrm>
            <a:off x="5505450" y="0"/>
            <a:ext cx="3633788" cy="5143500"/>
          </a:xfrm>
          <a:prstGeom prst="rect">
            <a:avLst/>
          </a:prstGeom>
          <a:noFill/>
          <a:ln>
            <a:noFill/>
          </a:ln>
        </p:spPr>
      </p:pic>
      <p:pic>
        <p:nvPicPr>
          <p:cNvPr descr="preencoded.png" id="207" name="Google Shape;207;p36"/>
          <p:cNvPicPr preferRelativeResize="0"/>
          <p:nvPr/>
        </p:nvPicPr>
        <p:blipFill rotWithShape="1">
          <a:blip r:embed="rId5">
            <a:alphaModFix/>
          </a:blip>
          <a:srcRect b="0" l="0" r="0" t="0"/>
          <a:stretch/>
        </p:blipFill>
        <p:spPr>
          <a:xfrm>
            <a:off x="4729163" y="0"/>
            <a:ext cx="4414838" cy="5143500"/>
          </a:xfrm>
          <a:prstGeom prst="rect">
            <a:avLst/>
          </a:prstGeom>
          <a:noFill/>
          <a:ln>
            <a:noFill/>
          </a:ln>
        </p:spPr>
      </p:pic>
      <p:sp>
        <p:nvSpPr>
          <p:cNvPr id="208" name="Google Shape;208;p36"/>
          <p:cNvSpPr/>
          <p:nvPr/>
        </p:nvSpPr>
        <p:spPr>
          <a:xfrm>
            <a:off x="491550" y="1112250"/>
            <a:ext cx="5352600" cy="3071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chemeClr val="dk1"/>
              </a:buClr>
              <a:buSzPts val="600"/>
              <a:buFont typeface="Arial"/>
              <a:buNone/>
            </a:pPr>
            <a:r>
              <a:rPr lang="en" sz="2400">
                <a:latin typeface="Inter"/>
                <a:ea typeface="Inter"/>
                <a:cs typeface="Inter"/>
                <a:sym typeface="Inter"/>
              </a:rPr>
              <a:t>Polkadot tries to accomplish that mission by solving three problems:</a:t>
            </a:r>
            <a:endParaRPr sz="2400">
              <a:latin typeface="Inter"/>
              <a:ea typeface="Inter"/>
              <a:cs typeface="Inter"/>
              <a:sym typeface="Inter"/>
            </a:endParaRPr>
          </a:p>
          <a:p>
            <a:pPr indent="0" lvl="0" marL="457200" marR="0" rtl="0" algn="l">
              <a:lnSpc>
                <a:spcPct val="120312"/>
              </a:lnSpc>
              <a:spcBef>
                <a:spcPts val="0"/>
              </a:spcBef>
              <a:spcAft>
                <a:spcPts val="0"/>
              </a:spcAft>
              <a:buClr>
                <a:schemeClr val="dk1"/>
              </a:buClr>
              <a:buSzPts val="600"/>
              <a:buFont typeface="Arial"/>
              <a:buNone/>
            </a:pPr>
            <a:r>
              <a:t/>
            </a:r>
            <a:endParaRPr sz="2400">
              <a:latin typeface="Inter"/>
              <a:ea typeface="Inter"/>
              <a:cs typeface="Inter"/>
              <a:sym typeface="Inter"/>
            </a:endParaRPr>
          </a:p>
          <a:p>
            <a:pPr indent="-266700" lvl="0" marL="685800" marR="0" rtl="0" algn="l">
              <a:lnSpc>
                <a:spcPct val="150000"/>
              </a:lnSpc>
              <a:spcBef>
                <a:spcPts val="0"/>
              </a:spcBef>
              <a:spcAft>
                <a:spcPts val="0"/>
              </a:spcAft>
              <a:buSzPts val="2400"/>
              <a:buFont typeface="Inter"/>
              <a:buAutoNum type="arabicPeriod"/>
            </a:pPr>
            <a:r>
              <a:rPr b="1" lang="en" sz="2400">
                <a:latin typeface="Inter"/>
                <a:ea typeface="Inter"/>
                <a:cs typeface="Inter"/>
                <a:sym typeface="Inter"/>
              </a:rPr>
              <a:t>Computational Scalability</a:t>
            </a:r>
            <a:endParaRPr b="1" sz="2400">
              <a:latin typeface="Inter"/>
              <a:ea typeface="Inter"/>
              <a:cs typeface="Inter"/>
              <a:sym typeface="Inter"/>
            </a:endParaRPr>
          </a:p>
          <a:p>
            <a:pPr indent="-266700" lvl="0" marL="685800" marR="0" rtl="0" algn="l">
              <a:lnSpc>
                <a:spcPct val="150000"/>
              </a:lnSpc>
              <a:spcBef>
                <a:spcPts val="0"/>
              </a:spcBef>
              <a:spcAft>
                <a:spcPts val="0"/>
              </a:spcAft>
              <a:buSzPts val="2400"/>
              <a:buFont typeface="Inter"/>
              <a:buAutoNum type="arabicPeriod"/>
            </a:pPr>
            <a:r>
              <a:rPr b="1" lang="en" sz="2400">
                <a:latin typeface="Inter"/>
                <a:ea typeface="Inter"/>
                <a:cs typeface="Inter"/>
                <a:sym typeface="Inter"/>
              </a:rPr>
              <a:t>Shared Security</a:t>
            </a:r>
            <a:endParaRPr b="1" sz="2400">
              <a:latin typeface="Inter"/>
              <a:ea typeface="Inter"/>
              <a:cs typeface="Inter"/>
              <a:sym typeface="Inter"/>
            </a:endParaRPr>
          </a:p>
          <a:p>
            <a:pPr indent="-266700" lvl="0" marL="685800" marR="0" rtl="0" algn="l">
              <a:lnSpc>
                <a:spcPct val="150000"/>
              </a:lnSpc>
              <a:spcBef>
                <a:spcPts val="0"/>
              </a:spcBef>
              <a:spcAft>
                <a:spcPts val="0"/>
              </a:spcAft>
              <a:buSzPts val="2400"/>
              <a:buFont typeface="Inter"/>
              <a:buAutoNum type="arabicPeriod"/>
            </a:pPr>
            <a:r>
              <a:rPr b="1" lang="en" sz="2400">
                <a:latin typeface="Inter"/>
                <a:ea typeface="Inter"/>
                <a:cs typeface="Inter"/>
                <a:sym typeface="Inter"/>
              </a:rPr>
              <a:t>Interoperability</a:t>
            </a:r>
            <a:endParaRPr b="1" sz="24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3AEE"/>
        </a:solidFill>
      </p:bgPr>
    </p:bg>
    <p:spTree>
      <p:nvGrpSpPr>
        <p:cNvPr id="213" name="Shape 213"/>
        <p:cNvGrpSpPr/>
        <p:nvPr/>
      </p:nvGrpSpPr>
      <p:grpSpPr>
        <a:xfrm>
          <a:off x="0" y="0"/>
          <a:ext cx="0" cy="0"/>
          <a:chOff x="0" y="0"/>
          <a:chExt cx="0" cy="0"/>
        </a:xfrm>
      </p:grpSpPr>
      <p:pic>
        <p:nvPicPr>
          <p:cNvPr descr="preencoded.png" id="214" name="Google Shape;214;p37"/>
          <p:cNvPicPr preferRelativeResize="0"/>
          <p:nvPr/>
        </p:nvPicPr>
        <p:blipFill rotWithShape="1">
          <a:blip r:embed="rId3">
            <a:alphaModFix/>
          </a:blip>
          <a:srcRect b="0" l="0" r="0" t="0"/>
          <a:stretch/>
        </p:blipFill>
        <p:spPr>
          <a:xfrm>
            <a:off x="2695575" y="381000"/>
            <a:ext cx="6448425" cy="4533900"/>
          </a:xfrm>
          <a:prstGeom prst="rect">
            <a:avLst/>
          </a:prstGeom>
          <a:noFill/>
          <a:ln>
            <a:noFill/>
          </a:ln>
        </p:spPr>
      </p:pic>
      <p:sp>
        <p:nvSpPr>
          <p:cNvPr id="215" name="Google Shape;215;p37"/>
          <p:cNvSpPr/>
          <p:nvPr/>
        </p:nvSpPr>
        <p:spPr>
          <a:xfrm>
            <a:off x="519113" y="1747838"/>
            <a:ext cx="4338600" cy="1647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100"/>
              <a:buFont typeface="Arial"/>
              <a:buNone/>
            </a:pPr>
            <a:r>
              <a:rPr b="1" lang="en" sz="4100">
                <a:solidFill>
                  <a:srgbClr val="FFFFFF"/>
                </a:solidFill>
                <a:latin typeface="Inter"/>
                <a:ea typeface="Inter"/>
                <a:cs typeface="Inter"/>
                <a:sym typeface="Inter"/>
              </a:rPr>
              <a:t>The Technology</a:t>
            </a:r>
            <a:endParaRPr b="0" i="0" sz="4100" u="none" cap="none" strike="noStrike">
              <a:solidFill>
                <a:schemeClr val="dk1"/>
              </a:solidFill>
              <a:latin typeface="Calibri"/>
              <a:ea typeface="Calibri"/>
              <a:cs typeface="Calibri"/>
              <a:sym typeface="Calibri"/>
            </a:endParaRPr>
          </a:p>
        </p:txBody>
      </p:sp>
      <p:pic>
        <p:nvPicPr>
          <p:cNvPr descr="preencoded.png" id="216" name="Google Shape;216;p37"/>
          <p:cNvPicPr preferRelativeResize="0"/>
          <p:nvPr/>
        </p:nvPicPr>
        <p:blipFill rotWithShape="1">
          <a:blip r:embed="rId4">
            <a:alphaModFix/>
          </a:blip>
          <a:srcRect b="0" l="0" r="0" t="0"/>
          <a:stretch/>
        </p:blipFill>
        <p:spPr>
          <a:xfrm>
            <a:off x="0" y="0"/>
            <a:ext cx="9144000" cy="4706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p:nvPr/>
        </p:nvSpPr>
        <p:spPr>
          <a:xfrm>
            <a:off x="3145350" y="697275"/>
            <a:ext cx="53841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Wasm</a:t>
            </a:r>
            <a:endParaRPr b="0" i="0" sz="3000" u="none" cap="none" strike="noStrike">
              <a:solidFill>
                <a:schemeClr val="dk1"/>
              </a:solidFill>
              <a:latin typeface="Calibri"/>
              <a:ea typeface="Calibri"/>
              <a:cs typeface="Calibri"/>
              <a:sym typeface="Calibri"/>
            </a:endParaRPr>
          </a:p>
        </p:txBody>
      </p:sp>
      <p:sp>
        <p:nvSpPr>
          <p:cNvPr id="223" name="Google Shape;223;p38"/>
          <p:cNvSpPr/>
          <p:nvPr/>
        </p:nvSpPr>
        <p:spPr>
          <a:xfrm>
            <a:off x="3145588" y="1535475"/>
            <a:ext cx="5384100" cy="2393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600"/>
              <a:buFont typeface="Arial"/>
              <a:buNone/>
            </a:pPr>
            <a:r>
              <a:rPr lang="en" sz="1800">
                <a:solidFill>
                  <a:srgbClr val="383751"/>
                </a:solidFill>
                <a:latin typeface="Inter Light"/>
                <a:ea typeface="Inter Light"/>
                <a:cs typeface="Inter Light"/>
                <a:sym typeface="Inter Light"/>
              </a:rPr>
              <a:t>WebAssembly is the backbone of Polkadot. It is a fast, safe, and open </a:t>
            </a:r>
            <a:r>
              <a:rPr lang="en" sz="1800">
                <a:solidFill>
                  <a:srgbClr val="E6007A"/>
                </a:solidFill>
                <a:latin typeface="Inter Light"/>
                <a:ea typeface="Inter Light"/>
                <a:cs typeface="Inter Light"/>
                <a:sym typeface="Inter Light"/>
              </a:rPr>
              <a:t>meta-protocol</a:t>
            </a:r>
            <a:r>
              <a:rPr lang="en" sz="1800">
                <a:solidFill>
                  <a:srgbClr val="383751"/>
                </a:solidFill>
                <a:latin typeface="Inter Light"/>
                <a:ea typeface="Inter Light"/>
                <a:cs typeface="Inter Light"/>
                <a:sym typeface="Inter Light"/>
              </a:rPr>
              <a:t> which powers all of the state transitions of our ecosystem.</a:t>
            </a:r>
            <a:endParaRPr sz="1800">
              <a:solidFill>
                <a:srgbClr val="383751"/>
              </a:solidFill>
              <a:latin typeface="Inter Light"/>
              <a:ea typeface="Inter Light"/>
              <a:cs typeface="Inter Light"/>
              <a:sym typeface="Inter Light"/>
            </a:endParaRPr>
          </a:p>
          <a:p>
            <a:pPr indent="0" lvl="0" marL="0" rtl="0" algn="l">
              <a:lnSpc>
                <a:spcPct val="115000"/>
              </a:lnSpc>
              <a:spcBef>
                <a:spcPts val="600"/>
              </a:spcBef>
              <a:spcAft>
                <a:spcPts val="0"/>
              </a:spcAft>
              <a:buClr>
                <a:schemeClr val="dk1"/>
              </a:buClr>
              <a:buSzPts val="600"/>
              <a:buFont typeface="Arial"/>
              <a:buNone/>
            </a:pPr>
            <a:r>
              <a:t/>
            </a:r>
            <a:endParaRPr sz="1800">
              <a:solidFill>
                <a:srgbClr val="383751"/>
              </a:solidFill>
              <a:latin typeface="Inter Light"/>
              <a:ea typeface="Inter Light"/>
              <a:cs typeface="Inter Light"/>
              <a:sym typeface="Inter Light"/>
            </a:endParaRPr>
          </a:p>
          <a:p>
            <a:pPr indent="0" lvl="0" marL="0" rtl="0" algn="l">
              <a:lnSpc>
                <a:spcPct val="115000"/>
              </a:lnSpc>
              <a:spcBef>
                <a:spcPts val="600"/>
              </a:spcBef>
              <a:spcAft>
                <a:spcPts val="600"/>
              </a:spcAft>
              <a:buClr>
                <a:schemeClr val="dk1"/>
              </a:buClr>
              <a:buSzPts val="600"/>
              <a:buFont typeface="Arial"/>
              <a:buNone/>
            </a:pPr>
            <a:r>
              <a:rPr lang="en" sz="1800">
                <a:solidFill>
                  <a:srgbClr val="383751"/>
                </a:solidFill>
                <a:latin typeface="Inter Light"/>
                <a:ea typeface="Inter Light"/>
                <a:cs typeface="Inter Light"/>
                <a:sym typeface="Inter Light"/>
              </a:rPr>
              <a:t>It standardizes how chains execute, and allows for any programming language that can be compiled into Wasm to be used to build in Polkadot.</a:t>
            </a:r>
            <a:endParaRPr sz="1800">
              <a:solidFill>
                <a:srgbClr val="383751"/>
              </a:solidFill>
              <a:latin typeface="Inter Light"/>
              <a:ea typeface="Inter Light"/>
              <a:cs typeface="Inter Light"/>
              <a:sym typeface="Inter Light"/>
            </a:endParaRPr>
          </a:p>
        </p:txBody>
      </p:sp>
      <p:pic>
        <p:nvPicPr>
          <p:cNvPr descr="preencoded.png" id="224" name="Google Shape;224;p38"/>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225" name="Google Shape;225;p38"/>
          <p:cNvPicPr preferRelativeResize="0"/>
          <p:nvPr/>
        </p:nvPicPr>
        <p:blipFill rotWithShape="1">
          <a:blip r:embed="rId4">
            <a:alphaModFix/>
          </a:blip>
          <a:srcRect b="0" l="0" r="0" t="0"/>
          <a:stretch/>
        </p:blipFill>
        <p:spPr>
          <a:xfrm>
            <a:off x="471978" y="1573554"/>
            <a:ext cx="2317101" cy="2317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9"/>
          <p:cNvPicPr preferRelativeResize="0"/>
          <p:nvPr/>
        </p:nvPicPr>
        <p:blipFill>
          <a:blip r:embed="rId3">
            <a:alphaModFix/>
          </a:blip>
          <a:stretch>
            <a:fillRect/>
          </a:stretch>
        </p:blipFill>
        <p:spPr>
          <a:xfrm>
            <a:off x="3296163" y="1200300"/>
            <a:ext cx="6152638" cy="3943201"/>
          </a:xfrm>
          <a:prstGeom prst="rect">
            <a:avLst/>
          </a:prstGeom>
          <a:noFill/>
          <a:ln>
            <a:noFill/>
          </a:ln>
        </p:spPr>
      </p:pic>
      <p:sp>
        <p:nvSpPr>
          <p:cNvPr id="232" name="Google Shape;232;p39"/>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Sharding</a:t>
            </a:r>
            <a:endParaRPr b="0" i="0" sz="3000" u="none" cap="none" strike="noStrike">
              <a:solidFill>
                <a:schemeClr val="dk1"/>
              </a:solidFill>
              <a:latin typeface="Calibri"/>
              <a:ea typeface="Calibri"/>
              <a:cs typeface="Calibri"/>
              <a:sym typeface="Calibri"/>
            </a:endParaRPr>
          </a:p>
        </p:txBody>
      </p:sp>
      <p:sp>
        <p:nvSpPr>
          <p:cNvPr id="233" name="Google Shape;233;p39"/>
          <p:cNvSpPr/>
          <p:nvPr/>
        </p:nvSpPr>
        <p:spPr>
          <a:xfrm>
            <a:off x="622738" y="1611675"/>
            <a:ext cx="3275700" cy="566700"/>
          </a:xfrm>
          <a:prstGeom prst="rect">
            <a:avLst/>
          </a:prstGeom>
          <a:noFill/>
          <a:ln>
            <a:noFill/>
          </a:ln>
        </p:spPr>
        <p:txBody>
          <a:bodyPr anchorCtr="0" anchor="t" bIns="0" lIns="0" spcFirstLastPara="1" rIns="0" wrap="square" tIns="0">
            <a:noAutofit/>
          </a:bodyPr>
          <a:lstStyle/>
          <a:p>
            <a:pPr indent="0" lvl="0" marL="0" marR="0" rtl="0" algn="l">
              <a:lnSpc>
                <a:spcPct val="121875"/>
              </a:lnSpc>
              <a:spcBef>
                <a:spcPts val="0"/>
              </a:spcBef>
              <a:spcAft>
                <a:spcPts val="0"/>
              </a:spcAft>
              <a:buClr>
                <a:srgbClr val="000000"/>
              </a:buClr>
              <a:buSzPts val="1200"/>
              <a:buFont typeface="Arial"/>
              <a:buNone/>
            </a:pPr>
            <a:r>
              <a:rPr lang="en" sz="1800">
                <a:solidFill>
                  <a:srgbClr val="383751"/>
                </a:solidFill>
                <a:latin typeface="Inter Light"/>
                <a:ea typeface="Inter Light"/>
                <a:cs typeface="Inter Light"/>
                <a:sym typeface="Inter Light"/>
              </a:rPr>
              <a:t>Polkadot’s primary scaling solution comes from </a:t>
            </a:r>
            <a:r>
              <a:rPr lang="en" sz="1800">
                <a:solidFill>
                  <a:srgbClr val="E6007A"/>
                </a:solidFill>
                <a:latin typeface="Inter Light"/>
                <a:ea typeface="Inter Light"/>
                <a:cs typeface="Inter Light"/>
                <a:sym typeface="Inter Light"/>
              </a:rPr>
              <a:t>parallelization</a:t>
            </a:r>
            <a:r>
              <a:rPr lang="en" sz="1800">
                <a:solidFill>
                  <a:srgbClr val="383751"/>
                </a:solidFill>
                <a:latin typeface="Inter Light"/>
                <a:ea typeface="Inter Light"/>
                <a:cs typeface="Inter Light"/>
                <a:sym typeface="Inter Light"/>
              </a:rPr>
              <a:t> of execution allowed by creating separate data shards.</a:t>
            </a:r>
            <a:endParaRPr sz="18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1200"/>
              <a:buFont typeface="Arial"/>
              <a:buNone/>
            </a:pPr>
            <a:r>
              <a:t/>
            </a:r>
            <a:endParaRPr sz="18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1200"/>
              <a:buFont typeface="Arial"/>
              <a:buNone/>
            </a:pPr>
            <a:r>
              <a:rPr lang="en" sz="1800">
                <a:solidFill>
                  <a:srgbClr val="383751"/>
                </a:solidFill>
                <a:latin typeface="Inter Light"/>
                <a:ea typeface="Inter Light"/>
                <a:cs typeface="Inter Light"/>
                <a:sym typeface="Inter Light"/>
              </a:rPr>
              <a:t>These parallel chains are called </a:t>
            </a:r>
            <a:r>
              <a:rPr lang="en" sz="1800">
                <a:solidFill>
                  <a:srgbClr val="E6007A"/>
                </a:solidFill>
                <a:latin typeface="Inter Light"/>
                <a:ea typeface="Inter Light"/>
                <a:cs typeface="Inter Light"/>
                <a:sym typeface="Inter Light"/>
              </a:rPr>
              <a:t>Parachains</a:t>
            </a:r>
            <a:r>
              <a:rPr lang="en" sz="1800">
                <a:solidFill>
                  <a:srgbClr val="383751"/>
                </a:solidFill>
                <a:latin typeface="Inter Light"/>
                <a:ea typeface="Inter Light"/>
                <a:cs typeface="Inter Light"/>
                <a:sym typeface="Inter Light"/>
              </a:rPr>
              <a:t>.</a:t>
            </a:r>
            <a:endParaRPr b="0" i="0" sz="1800" u="none" cap="none" strike="noStrike">
              <a:solidFill>
                <a:schemeClr val="dk1"/>
              </a:solidFill>
              <a:latin typeface="Calibri"/>
              <a:ea typeface="Calibri"/>
              <a:cs typeface="Calibri"/>
              <a:sym typeface="Calibri"/>
            </a:endParaRPr>
          </a:p>
        </p:txBody>
      </p:sp>
      <p:pic>
        <p:nvPicPr>
          <p:cNvPr descr="preencoded.png" id="234" name="Google Shape;234;p39"/>
          <p:cNvPicPr preferRelativeResize="0"/>
          <p:nvPr/>
        </p:nvPicPr>
        <p:blipFill rotWithShape="1">
          <a:blip r:embed="rId4">
            <a:alphaModFix/>
          </a:blip>
          <a:srcRect b="0" l="0" r="0" t="0"/>
          <a:stretch/>
        </p:blipFill>
        <p:spPr>
          <a:xfrm>
            <a:off x="0" y="0"/>
            <a:ext cx="9144000" cy="4706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0"/>
          <p:cNvPicPr preferRelativeResize="0"/>
          <p:nvPr/>
        </p:nvPicPr>
        <p:blipFill>
          <a:blip r:embed="rId3">
            <a:alphaModFix/>
          </a:blip>
          <a:stretch>
            <a:fillRect/>
          </a:stretch>
        </p:blipFill>
        <p:spPr>
          <a:xfrm>
            <a:off x="-114306" y="1605313"/>
            <a:ext cx="4636438" cy="2880649"/>
          </a:xfrm>
          <a:prstGeom prst="rect">
            <a:avLst/>
          </a:prstGeom>
          <a:noFill/>
          <a:ln>
            <a:noFill/>
          </a:ln>
        </p:spPr>
      </p:pic>
      <p:sp>
        <p:nvSpPr>
          <p:cNvPr id="241" name="Google Shape;241;p40"/>
          <p:cNvSpPr/>
          <p:nvPr/>
        </p:nvSpPr>
        <p:spPr>
          <a:xfrm>
            <a:off x="3971513" y="697269"/>
            <a:ext cx="4557900" cy="838200"/>
          </a:xfrm>
          <a:prstGeom prst="rect">
            <a:avLst/>
          </a:prstGeom>
          <a:noFill/>
          <a:ln>
            <a:noFill/>
          </a:ln>
        </p:spPr>
        <p:txBody>
          <a:bodyPr anchorCtr="0" anchor="ctr" bIns="0" lIns="0" spcFirstLastPara="1" rIns="0" wrap="square" tIns="0">
            <a:noAutofit/>
          </a:bodyPr>
          <a:lstStyle/>
          <a:p>
            <a:pPr indent="0" lvl="0" marL="0" marR="0" rtl="0" algn="r">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App-Chains</a:t>
            </a:r>
            <a:endParaRPr b="0" i="0" sz="3000" u="none" cap="none" strike="noStrike">
              <a:solidFill>
                <a:schemeClr val="dk1"/>
              </a:solidFill>
              <a:latin typeface="Calibri"/>
              <a:ea typeface="Calibri"/>
              <a:cs typeface="Calibri"/>
              <a:sym typeface="Calibri"/>
            </a:endParaRPr>
          </a:p>
        </p:txBody>
      </p:sp>
      <p:sp>
        <p:nvSpPr>
          <p:cNvPr id="242" name="Google Shape;242;p40"/>
          <p:cNvSpPr/>
          <p:nvPr/>
        </p:nvSpPr>
        <p:spPr>
          <a:xfrm>
            <a:off x="4343338" y="1611675"/>
            <a:ext cx="4186200" cy="566700"/>
          </a:xfrm>
          <a:prstGeom prst="rect">
            <a:avLst/>
          </a:prstGeom>
          <a:noFill/>
          <a:ln>
            <a:noFill/>
          </a:ln>
        </p:spPr>
        <p:txBody>
          <a:bodyPr anchorCtr="0" anchor="t" bIns="0" lIns="0" spcFirstLastPara="1" rIns="0" wrap="square" tIns="0">
            <a:noAutofit/>
          </a:bodyPr>
          <a:lstStyle/>
          <a:p>
            <a:pPr indent="0" lvl="0" marL="0" marR="0" rtl="0" algn="r">
              <a:lnSpc>
                <a:spcPct val="121875"/>
              </a:lnSpc>
              <a:spcBef>
                <a:spcPts val="0"/>
              </a:spcBef>
              <a:spcAft>
                <a:spcPts val="0"/>
              </a:spcAft>
              <a:buClr>
                <a:srgbClr val="000000"/>
              </a:buClr>
              <a:buSzPts val="1200"/>
              <a:buFont typeface="Arial"/>
              <a:buNone/>
            </a:pPr>
            <a:r>
              <a:rPr lang="en" sz="1800">
                <a:solidFill>
                  <a:srgbClr val="383751"/>
                </a:solidFill>
                <a:latin typeface="Inter Light"/>
                <a:ea typeface="Inter Light"/>
                <a:cs typeface="Inter Light"/>
                <a:sym typeface="Inter Light"/>
              </a:rPr>
              <a:t>Another key scaling decision is the choice of </a:t>
            </a:r>
            <a:r>
              <a:rPr lang="en" sz="1800">
                <a:solidFill>
                  <a:srgbClr val="E6007A"/>
                </a:solidFill>
                <a:latin typeface="Inter Light"/>
                <a:ea typeface="Inter Light"/>
                <a:cs typeface="Inter Light"/>
                <a:sym typeface="Inter Light"/>
              </a:rPr>
              <a:t>heterogeneous</a:t>
            </a:r>
            <a:r>
              <a:rPr lang="en" sz="1800">
                <a:solidFill>
                  <a:srgbClr val="383751"/>
                </a:solidFill>
                <a:latin typeface="Inter Light"/>
                <a:ea typeface="Inter Light"/>
                <a:cs typeface="Inter Light"/>
                <a:sym typeface="Inter Light"/>
              </a:rPr>
              <a:t> shards, allowing for application specific chains.</a:t>
            </a:r>
            <a:endParaRPr sz="1800">
              <a:solidFill>
                <a:srgbClr val="383751"/>
              </a:solidFill>
              <a:latin typeface="Inter Light"/>
              <a:ea typeface="Inter Light"/>
              <a:cs typeface="Inter Light"/>
              <a:sym typeface="Inter Light"/>
            </a:endParaRPr>
          </a:p>
          <a:p>
            <a:pPr indent="0" lvl="0" marL="0" marR="0" rtl="0" algn="r">
              <a:lnSpc>
                <a:spcPct val="121875"/>
              </a:lnSpc>
              <a:spcBef>
                <a:spcPts val="0"/>
              </a:spcBef>
              <a:spcAft>
                <a:spcPts val="0"/>
              </a:spcAft>
              <a:buClr>
                <a:srgbClr val="000000"/>
              </a:buClr>
              <a:buSzPts val="1200"/>
              <a:buFont typeface="Arial"/>
              <a:buNone/>
            </a:pPr>
            <a:r>
              <a:t/>
            </a:r>
            <a:endParaRPr sz="1800">
              <a:solidFill>
                <a:srgbClr val="383751"/>
              </a:solidFill>
              <a:latin typeface="Inter Light"/>
              <a:ea typeface="Inter Light"/>
              <a:cs typeface="Inter Light"/>
              <a:sym typeface="Inter Light"/>
            </a:endParaRPr>
          </a:p>
          <a:p>
            <a:pPr indent="0" lvl="0" marL="0" rtl="0" algn="r">
              <a:lnSpc>
                <a:spcPct val="115000"/>
              </a:lnSpc>
              <a:spcBef>
                <a:spcPts val="600"/>
              </a:spcBef>
              <a:spcAft>
                <a:spcPts val="600"/>
              </a:spcAft>
              <a:buClr>
                <a:schemeClr val="dk1"/>
              </a:buClr>
              <a:buSzPts val="600"/>
              <a:buFont typeface="Arial"/>
              <a:buNone/>
            </a:pPr>
            <a:r>
              <a:rPr lang="en" sz="1800">
                <a:solidFill>
                  <a:srgbClr val="383751"/>
                </a:solidFill>
                <a:latin typeface="Inter Light"/>
                <a:ea typeface="Inter Light"/>
                <a:cs typeface="Inter Light"/>
                <a:sym typeface="Inter Light"/>
              </a:rPr>
              <a:t>Specialized solutions for problems are more performant than generalized solutions, as they can incorporate more details about the problem space.</a:t>
            </a:r>
            <a:endParaRPr sz="1800">
              <a:solidFill>
                <a:srgbClr val="383751"/>
              </a:solidFill>
              <a:latin typeface="Inter Light"/>
              <a:ea typeface="Inter Light"/>
              <a:cs typeface="Inter Light"/>
              <a:sym typeface="Inter Light"/>
            </a:endParaRPr>
          </a:p>
        </p:txBody>
      </p:sp>
      <p:pic>
        <p:nvPicPr>
          <p:cNvPr descr="preencoded.png" id="243" name="Google Shape;243;p40"/>
          <p:cNvPicPr preferRelativeResize="0"/>
          <p:nvPr/>
        </p:nvPicPr>
        <p:blipFill rotWithShape="1">
          <a:blip r:embed="rId4">
            <a:alphaModFix/>
          </a:blip>
          <a:srcRect b="0" l="0" r="0" t="0"/>
          <a:stretch/>
        </p:blipFill>
        <p:spPr>
          <a:xfrm>
            <a:off x="0" y="0"/>
            <a:ext cx="9144000" cy="4706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Interoperability</a:t>
            </a:r>
            <a:endParaRPr b="0" i="0" sz="3000" u="none" cap="none" strike="noStrike">
              <a:solidFill>
                <a:schemeClr val="dk1"/>
              </a:solidFill>
              <a:latin typeface="Calibri"/>
              <a:ea typeface="Calibri"/>
              <a:cs typeface="Calibri"/>
              <a:sym typeface="Calibri"/>
            </a:endParaRPr>
          </a:p>
        </p:txBody>
      </p:sp>
      <p:sp>
        <p:nvSpPr>
          <p:cNvPr id="250" name="Google Shape;250;p41"/>
          <p:cNvSpPr/>
          <p:nvPr/>
        </p:nvSpPr>
        <p:spPr>
          <a:xfrm>
            <a:off x="622738" y="1611675"/>
            <a:ext cx="3275700" cy="566700"/>
          </a:xfrm>
          <a:prstGeom prst="rect">
            <a:avLst/>
          </a:prstGeom>
          <a:noFill/>
          <a:ln>
            <a:noFill/>
          </a:ln>
        </p:spPr>
        <p:txBody>
          <a:bodyPr anchorCtr="0" anchor="t" bIns="0" lIns="0" spcFirstLastPara="1" rIns="0" wrap="square" tIns="0">
            <a:noAutofit/>
          </a:bodyPr>
          <a:lstStyle/>
          <a:p>
            <a:pPr indent="0" lvl="0" marL="0" marR="0" rtl="0" algn="l">
              <a:lnSpc>
                <a:spcPct val="121875"/>
              </a:lnSpc>
              <a:spcBef>
                <a:spcPts val="0"/>
              </a:spcBef>
              <a:spcAft>
                <a:spcPts val="0"/>
              </a:spcAft>
              <a:buClr>
                <a:srgbClr val="000000"/>
              </a:buClr>
              <a:buSzPts val="1200"/>
              <a:buFont typeface="Arial"/>
              <a:buNone/>
            </a:pPr>
            <a:r>
              <a:rPr lang="en" sz="1800">
                <a:solidFill>
                  <a:srgbClr val="383751"/>
                </a:solidFill>
                <a:latin typeface="Inter Light"/>
                <a:ea typeface="Inter Light"/>
                <a:cs typeface="Inter Light"/>
                <a:sym typeface="Inter Light"/>
              </a:rPr>
              <a:t>Individual application chains will inherently lack the ability to provide a full suite of solutions for end users.</a:t>
            </a:r>
            <a:endParaRPr sz="18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1200"/>
              <a:buFont typeface="Arial"/>
              <a:buNone/>
            </a:pPr>
            <a:r>
              <a:t/>
            </a:r>
            <a:endParaRPr sz="1800">
              <a:solidFill>
                <a:srgbClr val="383751"/>
              </a:solidFill>
              <a:latin typeface="Inter Light"/>
              <a:ea typeface="Inter Light"/>
              <a:cs typeface="Inter Light"/>
              <a:sym typeface="Inter Light"/>
            </a:endParaRPr>
          </a:p>
          <a:p>
            <a:pPr indent="0" lvl="0" marL="0" rtl="0" algn="l">
              <a:lnSpc>
                <a:spcPct val="115000"/>
              </a:lnSpc>
              <a:spcBef>
                <a:spcPts val="600"/>
              </a:spcBef>
              <a:spcAft>
                <a:spcPts val="600"/>
              </a:spcAft>
              <a:buClr>
                <a:schemeClr val="dk1"/>
              </a:buClr>
              <a:buSzPts val="600"/>
              <a:buFont typeface="Arial"/>
              <a:buNone/>
            </a:pPr>
            <a:r>
              <a:rPr lang="en" sz="1800">
                <a:solidFill>
                  <a:srgbClr val="383751"/>
                </a:solidFill>
                <a:latin typeface="Inter Light"/>
                <a:ea typeface="Inter Light"/>
                <a:cs typeface="Inter Light"/>
                <a:sym typeface="Inter Light"/>
              </a:rPr>
              <a:t>Interoperability allows parachains to work together to complete, complex end-to-end scenarios.</a:t>
            </a:r>
            <a:endParaRPr sz="1800">
              <a:solidFill>
                <a:srgbClr val="383751"/>
              </a:solidFill>
              <a:latin typeface="Inter Light"/>
              <a:ea typeface="Inter Light"/>
              <a:cs typeface="Inter Light"/>
              <a:sym typeface="Inter Light"/>
            </a:endParaRPr>
          </a:p>
        </p:txBody>
      </p:sp>
      <p:pic>
        <p:nvPicPr>
          <p:cNvPr descr="preencoded.png" id="251" name="Google Shape;251;p41"/>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252" name="Google Shape;252;p41"/>
          <p:cNvPicPr preferRelativeResize="0"/>
          <p:nvPr/>
        </p:nvPicPr>
        <p:blipFill>
          <a:blip r:embed="rId4">
            <a:alphaModFix/>
          </a:blip>
          <a:stretch>
            <a:fillRect/>
          </a:stretch>
        </p:blipFill>
        <p:spPr>
          <a:xfrm>
            <a:off x="4135389" y="891056"/>
            <a:ext cx="4606462" cy="33613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p:nvPr/>
        </p:nvSpPr>
        <p:spPr>
          <a:xfrm>
            <a:off x="-62" y="0"/>
            <a:ext cx="4572000" cy="5143500"/>
          </a:xfrm>
          <a:prstGeom prst="rect">
            <a:avLst/>
          </a:prstGeom>
          <a:solidFill>
            <a:srgbClr val="28123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9" name="Google Shape;259;p42"/>
          <p:cNvSpPr/>
          <p:nvPr/>
        </p:nvSpPr>
        <p:spPr>
          <a:xfrm>
            <a:off x="-62" y="653756"/>
            <a:ext cx="45720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3000">
                <a:solidFill>
                  <a:schemeClr val="lt1"/>
                </a:solidFill>
                <a:latin typeface="Inter"/>
                <a:ea typeface="Inter"/>
                <a:cs typeface="Inter"/>
                <a:sym typeface="Inter"/>
              </a:rPr>
              <a:t>XCMP</a:t>
            </a:r>
            <a:endParaRPr b="1" sz="3000">
              <a:solidFill>
                <a:schemeClr val="lt1"/>
              </a:solidFill>
              <a:latin typeface="Inter"/>
              <a:ea typeface="Inter"/>
              <a:cs typeface="Inter"/>
              <a:sym typeface="Inter"/>
            </a:endParaRPr>
          </a:p>
          <a:p>
            <a:pPr indent="0" lvl="0" marL="0" marR="0" rtl="0" algn="ctr">
              <a:lnSpc>
                <a:spcPct val="120312"/>
              </a:lnSpc>
              <a:spcBef>
                <a:spcPts val="0"/>
              </a:spcBef>
              <a:spcAft>
                <a:spcPts val="0"/>
              </a:spcAft>
              <a:buClr>
                <a:srgbClr val="000000"/>
              </a:buClr>
              <a:buSzPts val="2400"/>
              <a:buFont typeface="Arial"/>
              <a:buNone/>
            </a:pPr>
            <a:r>
              <a:rPr b="1" lang="en" sz="1500">
                <a:solidFill>
                  <a:schemeClr val="lt1"/>
                </a:solidFill>
                <a:latin typeface="Inter"/>
                <a:ea typeface="Inter"/>
                <a:cs typeface="Inter"/>
                <a:sym typeface="Inter"/>
              </a:rPr>
              <a:t>Cross-Chain Message-Passing</a:t>
            </a:r>
            <a:endParaRPr b="1" sz="1500">
              <a:solidFill>
                <a:schemeClr val="lt1"/>
              </a:solidFill>
              <a:latin typeface="Inter"/>
              <a:ea typeface="Inter"/>
              <a:cs typeface="Inter"/>
              <a:sym typeface="Inter"/>
            </a:endParaRPr>
          </a:p>
        </p:txBody>
      </p:sp>
      <p:sp>
        <p:nvSpPr>
          <p:cNvPr id="260" name="Google Shape;260;p42"/>
          <p:cNvSpPr/>
          <p:nvPr/>
        </p:nvSpPr>
        <p:spPr>
          <a:xfrm>
            <a:off x="4572000" y="653756"/>
            <a:ext cx="45720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3000">
                <a:solidFill>
                  <a:schemeClr val="dk1"/>
                </a:solidFill>
                <a:latin typeface="Inter"/>
                <a:ea typeface="Inter"/>
                <a:cs typeface="Inter"/>
                <a:sym typeface="Inter"/>
              </a:rPr>
              <a:t>XCM</a:t>
            </a:r>
            <a:endParaRPr b="1" sz="900">
              <a:solidFill>
                <a:schemeClr val="dk1"/>
              </a:solidFill>
              <a:latin typeface="Inter"/>
              <a:ea typeface="Inter"/>
              <a:cs typeface="Inter"/>
              <a:sym typeface="Inter"/>
            </a:endParaRPr>
          </a:p>
          <a:p>
            <a:pPr indent="0" lvl="0" marL="0" marR="0" rtl="0" algn="ctr">
              <a:lnSpc>
                <a:spcPct val="120312"/>
              </a:lnSpc>
              <a:spcBef>
                <a:spcPts val="0"/>
              </a:spcBef>
              <a:spcAft>
                <a:spcPts val="0"/>
              </a:spcAft>
              <a:buClr>
                <a:srgbClr val="000000"/>
              </a:buClr>
              <a:buSzPts val="2400"/>
              <a:buFont typeface="Arial"/>
              <a:buNone/>
            </a:pPr>
            <a:r>
              <a:rPr b="1" lang="en" sz="1500">
                <a:solidFill>
                  <a:schemeClr val="dk1"/>
                </a:solidFill>
                <a:latin typeface="Inter"/>
                <a:ea typeface="Inter"/>
                <a:cs typeface="Inter"/>
                <a:sym typeface="Inter"/>
              </a:rPr>
              <a:t>Cross-Consensus Message Format</a:t>
            </a:r>
            <a:endParaRPr b="1" sz="1500">
              <a:solidFill>
                <a:schemeClr val="dk1"/>
              </a:solidFill>
              <a:latin typeface="Inter"/>
              <a:ea typeface="Inter"/>
              <a:cs typeface="Inter"/>
              <a:sym typeface="Inter"/>
            </a:endParaRPr>
          </a:p>
        </p:txBody>
      </p:sp>
      <p:cxnSp>
        <p:nvCxnSpPr>
          <p:cNvPr id="261" name="Google Shape;261;p42"/>
          <p:cNvCxnSpPr/>
          <p:nvPr/>
        </p:nvCxnSpPr>
        <p:spPr>
          <a:xfrm>
            <a:off x="1566582" y="2770699"/>
            <a:ext cx="1312200" cy="432600"/>
          </a:xfrm>
          <a:prstGeom prst="straightConnector1">
            <a:avLst/>
          </a:prstGeom>
          <a:noFill/>
          <a:ln cap="flat" cmpd="sng" w="19050">
            <a:solidFill>
              <a:srgbClr val="FF1864"/>
            </a:solidFill>
            <a:prstDash val="solid"/>
            <a:round/>
            <a:headEnd len="med" w="med" type="none"/>
            <a:tailEnd len="med" w="med" type="none"/>
          </a:ln>
        </p:spPr>
      </p:cxnSp>
      <p:cxnSp>
        <p:nvCxnSpPr>
          <p:cNvPr id="262" name="Google Shape;262;p42"/>
          <p:cNvCxnSpPr/>
          <p:nvPr/>
        </p:nvCxnSpPr>
        <p:spPr>
          <a:xfrm flipH="1" rot="10800000">
            <a:off x="1566582" y="2705299"/>
            <a:ext cx="1066500" cy="65400"/>
          </a:xfrm>
          <a:prstGeom prst="straightConnector1">
            <a:avLst/>
          </a:prstGeom>
          <a:noFill/>
          <a:ln cap="flat" cmpd="sng" w="19050">
            <a:solidFill>
              <a:srgbClr val="FF1864"/>
            </a:solidFill>
            <a:prstDash val="solid"/>
            <a:round/>
            <a:headEnd len="med" w="med" type="none"/>
            <a:tailEnd len="med" w="med" type="none"/>
          </a:ln>
        </p:spPr>
      </p:cxnSp>
      <p:cxnSp>
        <p:nvCxnSpPr>
          <p:cNvPr id="263" name="Google Shape;263;p42"/>
          <p:cNvCxnSpPr/>
          <p:nvPr/>
        </p:nvCxnSpPr>
        <p:spPr>
          <a:xfrm flipH="1" rot="10800000">
            <a:off x="1566582" y="2519599"/>
            <a:ext cx="508500" cy="251100"/>
          </a:xfrm>
          <a:prstGeom prst="straightConnector1">
            <a:avLst/>
          </a:prstGeom>
          <a:noFill/>
          <a:ln cap="flat" cmpd="sng" w="19050">
            <a:solidFill>
              <a:srgbClr val="FF1864"/>
            </a:solidFill>
            <a:prstDash val="solid"/>
            <a:round/>
            <a:headEnd len="med" w="med" type="none"/>
            <a:tailEnd len="med" w="med" type="none"/>
          </a:ln>
        </p:spPr>
      </p:cxnSp>
      <p:cxnSp>
        <p:nvCxnSpPr>
          <p:cNvPr id="264" name="Google Shape;264;p42"/>
          <p:cNvCxnSpPr/>
          <p:nvPr/>
        </p:nvCxnSpPr>
        <p:spPr>
          <a:xfrm>
            <a:off x="1566582" y="2770699"/>
            <a:ext cx="70800" cy="1044300"/>
          </a:xfrm>
          <a:prstGeom prst="straightConnector1">
            <a:avLst/>
          </a:prstGeom>
          <a:noFill/>
          <a:ln cap="flat" cmpd="sng" w="19050">
            <a:solidFill>
              <a:srgbClr val="FF1864"/>
            </a:solidFill>
            <a:prstDash val="solid"/>
            <a:round/>
            <a:headEnd len="med" w="med" type="none"/>
            <a:tailEnd len="med" w="med" type="none"/>
          </a:ln>
        </p:spPr>
      </p:cxnSp>
      <p:cxnSp>
        <p:nvCxnSpPr>
          <p:cNvPr id="265" name="Google Shape;265;p42"/>
          <p:cNvCxnSpPr/>
          <p:nvPr/>
        </p:nvCxnSpPr>
        <p:spPr>
          <a:xfrm flipH="1">
            <a:off x="1385082" y="2770699"/>
            <a:ext cx="181500" cy="540600"/>
          </a:xfrm>
          <a:prstGeom prst="straightConnector1">
            <a:avLst/>
          </a:prstGeom>
          <a:noFill/>
          <a:ln cap="flat" cmpd="sng" w="19050">
            <a:solidFill>
              <a:srgbClr val="FF1864"/>
            </a:solidFill>
            <a:prstDash val="solid"/>
            <a:round/>
            <a:headEnd len="med" w="med" type="none"/>
            <a:tailEnd len="med" w="med" type="none"/>
          </a:ln>
        </p:spPr>
      </p:cxnSp>
      <p:cxnSp>
        <p:nvCxnSpPr>
          <p:cNvPr id="266" name="Google Shape;266;p42"/>
          <p:cNvCxnSpPr/>
          <p:nvPr/>
        </p:nvCxnSpPr>
        <p:spPr>
          <a:xfrm rot="10800000">
            <a:off x="2081234" y="2447333"/>
            <a:ext cx="103200" cy="1554900"/>
          </a:xfrm>
          <a:prstGeom prst="straightConnector1">
            <a:avLst/>
          </a:prstGeom>
          <a:noFill/>
          <a:ln cap="flat" cmpd="sng" w="19050">
            <a:solidFill>
              <a:srgbClr val="FF1864"/>
            </a:solidFill>
            <a:prstDash val="solid"/>
            <a:round/>
            <a:headEnd len="med" w="med" type="none"/>
            <a:tailEnd len="med" w="med" type="none"/>
          </a:ln>
        </p:spPr>
      </p:cxnSp>
      <p:cxnSp>
        <p:nvCxnSpPr>
          <p:cNvPr id="267" name="Google Shape;267;p42"/>
          <p:cNvCxnSpPr/>
          <p:nvPr/>
        </p:nvCxnSpPr>
        <p:spPr>
          <a:xfrm rot="10800000">
            <a:off x="1547234" y="2729333"/>
            <a:ext cx="637200" cy="1272900"/>
          </a:xfrm>
          <a:prstGeom prst="straightConnector1">
            <a:avLst/>
          </a:prstGeom>
          <a:noFill/>
          <a:ln cap="flat" cmpd="sng" w="19050">
            <a:solidFill>
              <a:srgbClr val="FF1864"/>
            </a:solidFill>
            <a:prstDash val="solid"/>
            <a:round/>
            <a:headEnd len="med" w="med" type="none"/>
            <a:tailEnd len="med" w="med" type="none"/>
          </a:ln>
        </p:spPr>
      </p:cxnSp>
      <p:cxnSp>
        <p:nvCxnSpPr>
          <p:cNvPr id="268" name="Google Shape;268;p42"/>
          <p:cNvCxnSpPr/>
          <p:nvPr/>
        </p:nvCxnSpPr>
        <p:spPr>
          <a:xfrm rot="10800000">
            <a:off x="1409834" y="3341633"/>
            <a:ext cx="774600" cy="660600"/>
          </a:xfrm>
          <a:prstGeom prst="straightConnector1">
            <a:avLst/>
          </a:prstGeom>
          <a:noFill/>
          <a:ln cap="flat" cmpd="sng" w="19050">
            <a:solidFill>
              <a:srgbClr val="FF1864"/>
            </a:solidFill>
            <a:prstDash val="solid"/>
            <a:round/>
            <a:headEnd len="med" w="med" type="none"/>
            <a:tailEnd len="med" w="med" type="none"/>
          </a:ln>
        </p:spPr>
      </p:cxnSp>
      <p:cxnSp>
        <p:nvCxnSpPr>
          <p:cNvPr id="269" name="Google Shape;269;p42"/>
          <p:cNvCxnSpPr/>
          <p:nvPr/>
        </p:nvCxnSpPr>
        <p:spPr>
          <a:xfrm rot="10800000">
            <a:off x="1631234" y="3809033"/>
            <a:ext cx="553200" cy="193200"/>
          </a:xfrm>
          <a:prstGeom prst="straightConnector1">
            <a:avLst/>
          </a:prstGeom>
          <a:noFill/>
          <a:ln cap="flat" cmpd="sng" w="19050">
            <a:solidFill>
              <a:srgbClr val="FF1864"/>
            </a:solidFill>
            <a:prstDash val="solid"/>
            <a:round/>
            <a:headEnd len="med" w="med" type="none"/>
            <a:tailEnd len="med" w="med" type="none"/>
          </a:ln>
        </p:spPr>
      </p:cxnSp>
      <p:cxnSp>
        <p:nvCxnSpPr>
          <p:cNvPr id="270" name="Google Shape;270;p42"/>
          <p:cNvCxnSpPr/>
          <p:nvPr/>
        </p:nvCxnSpPr>
        <p:spPr>
          <a:xfrm flipH="1" rot="10800000">
            <a:off x="2184434" y="2735633"/>
            <a:ext cx="472800" cy="1266600"/>
          </a:xfrm>
          <a:prstGeom prst="straightConnector1">
            <a:avLst/>
          </a:prstGeom>
          <a:noFill/>
          <a:ln cap="flat" cmpd="sng" w="19050">
            <a:solidFill>
              <a:srgbClr val="FF1864"/>
            </a:solidFill>
            <a:prstDash val="solid"/>
            <a:round/>
            <a:headEnd len="med" w="med" type="none"/>
            <a:tailEnd len="med" w="med" type="none"/>
          </a:ln>
        </p:spPr>
      </p:cxnSp>
      <p:cxnSp>
        <p:nvCxnSpPr>
          <p:cNvPr id="271" name="Google Shape;271;p42"/>
          <p:cNvCxnSpPr/>
          <p:nvPr/>
        </p:nvCxnSpPr>
        <p:spPr>
          <a:xfrm flipH="1" rot="10800000">
            <a:off x="2184434" y="3185333"/>
            <a:ext cx="706500" cy="816900"/>
          </a:xfrm>
          <a:prstGeom prst="straightConnector1">
            <a:avLst/>
          </a:prstGeom>
          <a:noFill/>
          <a:ln cap="flat" cmpd="sng" w="19050">
            <a:solidFill>
              <a:srgbClr val="FF1864"/>
            </a:solidFill>
            <a:prstDash val="solid"/>
            <a:round/>
            <a:headEnd len="med" w="med" type="none"/>
            <a:tailEnd len="med" w="med" type="none"/>
          </a:ln>
        </p:spPr>
      </p:cxnSp>
      <p:cxnSp>
        <p:nvCxnSpPr>
          <p:cNvPr id="272" name="Google Shape;272;p42"/>
          <p:cNvCxnSpPr/>
          <p:nvPr/>
        </p:nvCxnSpPr>
        <p:spPr>
          <a:xfrm flipH="1" rot="10800000">
            <a:off x="2184434" y="3761033"/>
            <a:ext cx="502500" cy="241200"/>
          </a:xfrm>
          <a:prstGeom prst="straightConnector1">
            <a:avLst/>
          </a:prstGeom>
          <a:noFill/>
          <a:ln cap="flat" cmpd="sng" w="19050">
            <a:solidFill>
              <a:srgbClr val="FF1864"/>
            </a:solidFill>
            <a:prstDash val="solid"/>
            <a:round/>
            <a:headEnd len="med" w="med" type="none"/>
            <a:tailEnd len="med" w="med" type="none"/>
          </a:ln>
        </p:spPr>
      </p:cxnSp>
      <p:pic>
        <p:nvPicPr>
          <p:cNvPr id="273" name="Google Shape;273;p42"/>
          <p:cNvPicPr preferRelativeResize="0"/>
          <p:nvPr/>
        </p:nvPicPr>
        <p:blipFill rotWithShape="1">
          <a:blip r:embed="rId3">
            <a:alphaModFix/>
          </a:blip>
          <a:srcRect b="0" l="0" r="0" t="0"/>
          <a:stretch/>
        </p:blipFill>
        <p:spPr>
          <a:xfrm rot="1131713">
            <a:off x="524088" y="1728920"/>
            <a:ext cx="3864564" cy="3273863"/>
          </a:xfrm>
          <a:prstGeom prst="rect">
            <a:avLst/>
          </a:prstGeom>
          <a:noFill/>
          <a:ln>
            <a:noFill/>
          </a:ln>
        </p:spPr>
      </p:pic>
      <p:pic>
        <p:nvPicPr>
          <p:cNvPr descr="preencoded.png" id="274" name="Google Shape;274;p42"/>
          <p:cNvPicPr preferRelativeResize="0"/>
          <p:nvPr/>
        </p:nvPicPr>
        <p:blipFill rotWithShape="1">
          <a:blip r:embed="rId4">
            <a:alphaModFix/>
          </a:blip>
          <a:srcRect b="0" l="0" r="0" t="0"/>
          <a:stretch/>
        </p:blipFill>
        <p:spPr>
          <a:xfrm>
            <a:off x="0" y="0"/>
            <a:ext cx="9144000" cy="470667"/>
          </a:xfrm>
          <a:prstGeom prst="rect">
            <a:avLst/>
          </a:prstGeom>
          <a:noFill/>
          <a:ln>
            <a:noFill/>
          </a:ln>
        </p:spPr>
      </p:pic>
      <p:sp>
        <p:nvSpPr>
          <p:cNvPr id="275" name="Google Shape;275;p42"/>
          <p:cNvSpPr txBox="1"/>
          <p:nvPr/>
        </p:nvSpPr>
        <p:spPr>
          <a:xfrm>
            <a:off x="8025638" y="3595375"/>
            <a:ext cx="902400" cy="923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latin typeface="Inter"/>
                <a:ea typeface="Inter"/>
                <a:cs typeface="Inter"/>
                <a:sym typeface="Inter"/>
              </a:rPr>
              <a:t>The XCM instructions to teleport an asset from one parachain to another.</a:t>
            </a:r>
            <a:endParaRPr sz="900">
              <a:latin typeface="Inter"/>
              <a:ea typeface="Inter"/>
              <a:cs typeface="Inter"/>
              <a:sym typeface="Inter"/>
            </a:endParaRPr>
          </a:p>
        </p:txBody>
      </p:sp>
      <p:sp>
        <p:nvSpPr>
          <p:cNvPr id="276" name="Google Shape;276;p42"/>
          <p:cNvSpPr/>
          <p:nvPr/>
        </p:nvSpPr>
        <p:spPr>
          <a:xfrm>
            <a:off x="6059144" y="4070681"/>
            <a:ext cx="1796893" cy="684527"/>
          </a:xfrm>
          <a:prstGeom prst="flowChartMagneticDisk">
            <a:avLst/>
          </a:prstGeom>
          <a:solidFill>
            <a:srgbClr val="D0E0E3"/>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rgbClr val="000000"/>
              </a:buClr>
              <a:buSzPts val="600"/>
              <a:buFont typeface="Arial"/>
              <a:buNone/>
            </a:pPr>
            <a:r>
              <a:rPr lang="en" sz="1300">
                <a:solidFill>
                  <a:srgbClr val="000000"/>
                </a:solidFill>
                <a:latin typeface="Courier New"/>
                <a:ea typeface="Courier New"/>
                <a:cs typeface="Courier New"/>
                <a:sym typeface="Courier New"/>
              </a:rPr>
              <a:t>...</a:t>
            </a:r>
            <a:endParaRPr sz="1300">
              <a:solidFill>
                <a:srgbClr val="000000"/>
              </a:solidFill>
              <a:latin typeface="Courier New"/>
              <a:ea typeface="Courier New"/>
              <a:cs typeface="Courier New"/>
              <a:sym typeface="Courier New"/>
            </a:endParaRPr>
          </a:p>
        </p:txBody>
      </p:sp>
      <p:sp>
        <p:nvSpPr>
          <p:cNvPr id="277" name="Google Shape;277;p42"/>
          <p:cNvSpPr/>
          <p:nvPr/>
        </p:nvSpPr>
        <p:spPr>
          <a:xfrm>
            <a:off x="6059144" y="3519862"/>
            <a:ext cx="1796893" cy="684527"/>
          </a:xfrm>
          <a:prstGeom prst="flowChartMagneticDisk">
            <a:avLst/>
          </a:prstGeom>
          <a:solidFill>
            <a:srgbClr val="D9EAD3"/>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rgbClr val="000000"/>
              </a:buClr>
              <a:buSzPts val="600"/>
              <a:buFont typeface="Arial"/>
              <a:buNone/>
            </a:pPr>
            <a:r>
              <a:rPr lang="en" sz="1300">
                <a:solidFill>
                  <a:srgbClr val="000000"/>
                </a:solidFill>
                <a:latin typeface="Courier New"/>
                <a:ea typeface="Courier New"/>
                <a:cs typeface="Courier New"/>
                <a:sym typeface="Courier New"/>
              </a:rPr>
              <a:t>Deposit Asset</a:t>
            </a:r>
            <a:endParaRPr sz="1300">
              <a:solidFill>
                <a:srgbClr val="000000"/>
              </a:solidFill>
              <a:latin typeface="Courier New"/>
              <a:ea typeface="Courier New"/>
              <a:cs typeface="Courier New"/>
              <a:sym typeface="Courier New"/>
            </a:endParaRPr>
          </a:p>
        </p:txBody>
      </p:sp>
      <p:sp>
        <p:nvSpPr>
          <p:cNvPr id="278" name="Google Shape;278;p42"/>
          <p:cNvSpPr/>
          <p:nvPr/>
        </p:nvSpPr>
        <p:spPr>
          <a:xfrm>
            <a:off x="6059144" y="2960829"/>
            <a:ext cx="1796893" cy="684527"/>
          </a:xfrm>
          <a:prstGeom prst="flowChartMagneticDisk">
            <a:avLst/>
          </a:prstGeom>
          <a:solidFill>
            <a:srgbClr val="FFE599"/>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rgbClr val="000000"/>
              </a:buClr>
              <a:buSzPts val="600"/>
              <a:buFont typeface="Arial"/>
              <a:buNone/>
            </a:pPr>
            <a:r>
              <a:rPr lang="en" sz="1300">
                <a:solidFill>
                  <a:srgbClr val="000000"/>
                </a:solidFill>
                <a:latin typeface="Courier New"/>
                <a:ea typeface="Courier New"/>
                <a:cs typeface="Courier New"/>
                <a:sym typeface="Courier New"/>
              </a:rPr>
              <a:t>Buy Execution</a:t>
            </a:r>
            <a:endParaRPr sz="1300">
              <a:solidFill>
                <a:srgbClr val="000000"/>
              </a:solidFill>
              <a:latin typeface="Courier New"/>
              <a:ea typeface="Courier New"/>
              <a:cs typeface="Courier New"/>
              <a:sym typeface="Courier New"/>
            </a:endParaRPr>
          </a:p>
        </p:txBody>
      </p:sp>
      <p:sp>
        <p:nvSpPr>
          <p:cNvPr id="279" name="Google Shape;279;p42"/>
          <p:cNvSpPr/>
          <p:nvPr/>
        </p:nvSpPr>
        <p:spPr>
          <a:xfrm>
            <a:off x="6059144" y="2428547"/>
            <a:ext cx="1796893" cy="684527"/>
          </a:xfrm>
          <a:prstGeom prst="flowChartMagneticDisk">
            <a:avLst/>
          </a:prstGeom>
          <a:solidFill>
            <a:srgbClr val="F9CB9C"/>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rgbClr val="000000"/>
              </a:buClr>
              <a:buSzPts val="600"/>
              <a:buFont typeface="Arial"/>
              <a:buNone/>
            </a:pPr>
            <a:r>
              <a:rPr lang="en" sz="1300">
                <a:solidFill>
                  <a:srgbClr val="000000"/>
                </a:solidFill>
                <a:latin typeface="Courier New"/>
                <a:ea typeface="Courier New"/>
                <a:cs typeface="Courier New"/>
                <a:sym typeface="Courier New"/>
              </a:rPr>
              <a:t>Initiate Teleport</a:t>
            </a:r>
            <a:endParaRPr sz="1300">
              <a:solidFill>
                <a:srgbClr val="000000"/>
              </a:solidFill>
              <a:latin typeface="Courier New"/>
              <a:ea typeface="Courier New"/>
              <a:cs typeface="Courier New"/>
              <a:sym typeface="Courier New"/>
            </a:endParaRPr>
          </a:p>
        </p:txBody>
      </p:sp>
      <p:sp>
        <p:nvSpPr>
          <p:cNvPr id="280" name="Google Shape;280;p42"/>
          <p:cNvSpPr/>
          <p:nvPr/>
        </p:nvSpPr>
        <p:spPr>
          <a:xfrm>
            <a:off x="7002968" y="1712361"/>
            <a:ext cx="1796893" cy="684527"/>
          </a:xfrm>
          <a:prstGeom prst="flowChartMagneticDisk">
            <a:avLst/>
          </a:prstGeom>
          <a:solidFill>
            <a:srgbClr val="EA9999"/>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Clr>
                <a:srgbClr val="000000"/>
              </a:buClr>
              <a:buSzPts val="600"/>
              <a:buFont typeface="Arial"/>
              <a:buNone/>
            </a:pPr>
            <a:r>
              <a:rPr lang="en" sz="1300">
                <a:solidFill>
                  <a:srgbClr val="000000"/>
                </a:solidFill>
                <a:latin typeface="Courier New"/>
                <a:ea typeface="Courier New"/>
                <a:cs typeface="Courier New"/>
                <a:sym typeface="Courier New"/>
              </a:rPr>
              <a:t>Withdraw Asset</a:t>
            </a:r>
            <a:endParaRPr sz="1300">
              <a:solidFill>
                <a:srgbClr val="000000"/>
              </a:solidFill>
              <a:latin typeface="Courier New"/>
              <a:ea typeface="Courier New"/>
              <a:cs typeface="Courier New"/>
              <a:sym typeface="Courier New"/>
            </a:endParaRPr>
          </a:p>
        </p:txBody>
      </p:sp>
      <p:sp>
        <p:nvSpPr>
          <p:cNvPr id="281" name="Google Shape;281;p42"/>
          <p:cNvSpPr/>
          <p:nvPr/>
        </p:nvSpPr>
        <p:spPr>
          <a:xfrm>
            <a:off x="6328678" y="1937622"/>
            <a:ext cx="631200" cy="609600"/>
          </a:xfrm>
          <a:prstGeom prst="bentArrow">
            <a:avLst>
              <a:gd fmla="val 25000" name="adj1"/>
              <a:gd fmla="val 25000" name="adj2"/>
              <a:gd fmla="val 25000" name="adj3"/>
              <a:gd fmla="val 43750" name="adj4"/>
            </a:avLst>
          </a:prstGeom>
          <a:solidFill>
            <a:srgbClr val="F2F4F4"/>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 name="Google Shape;282;p42"/>
          <p:cNvSpPr txBox="1"/>
          <p:nvPr/>
        </p:nvSpPr>
        <p:spPr>
          <a:xfrm>
            <a:off x="3557063" y="3595375"/>
            <a:ext cx="1010700" cy="785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lt1"/>
                </a:solidFill>
                <a:latin typeface="Inter"/>
                <a:ea typeface="Inter"/>
                <a:cs typeface="Inter"/>
                <a:sym typeface="Inter"/>
              </a:rPr>
              <a:t>Many open message channels across Parachains on Polkadot.</a:t>
            </a:r>
            <a:endParaRPr sz="900">
              <a:solidFill>
                <a:schemeClr val="lt1"/>
              </a:solidFill>
              <a:latin typeface="Inter"/>
              <a:ea typeface="Inter"/>
              <a:cs typeface="Inter"/>
              <a:sym typeface="Inter"/>
            </a:endParaRPr>
          </a:p>
        </p:txBody>
      </p:sp>
      <p:sp>
        <p:nvSpPr>
          <p:cNvPr id="283" name="Google Shape;283;p42"/>
          <p:cNvSpPr/>
          <p:nvPr/>
        </p:nvSpPr>
        <p:spPr>
          <a:xfrm>
            <a:off x="4229100" y="729956"/>
            <a:ext cx="685800" cy="6858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28123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Shared Security</a:t>
            </a:r>
            <a:endParaRPr b="0" i="0" sz="3000" u="none" cap="none" strike="noStrike">
              <a:solidFill>
                <a:schemeClr val="dk1"/>
              </a:solidFill>
              <a:latin typeface="Calibri"/>
              <a:ea typeface="Calibri"/>
              <a:cs typeface="Calibri"/>
              <a:sym typeface="Calibri"/>
            </a:endParaRPr>
          </a:p>
        </p:txBody>
      </p:sp>
      <p:sp>
        <p:nvSpPr>
          <p:cNvPr id="290" name="Google Shape;290;p43"/>
          <p:cNvSpPr/>
          <p:nvPr/>
        </p:nvSpPr>
        <p:spPr>
          <a:xfrm>
            <a:off x="622738" y="1611675"/>
            <a:ext cx="3275700" cy="566700"/>
          </a:xfrm>
          <a:prstGeom prst="rect">
            <a:avLst/>
          </a:prstGeom>
          <a:noFill/>
          <a:ln>
            <a:noFill/>
          </a:ln>
        </p:spPr>
        <p:txBody>
          <a:bodyPr anchorCtr="0" anchor="t" bIns="0" lIns="0" spcFirstLastPara="1" rIns="0" wrap="square" tIns="0">
            <a:noAutofit/>
          </a:bodyPr>
          <a:lstStyle/>
          <a:p>
            <a:pPr indent="0" lvl="0" marL="0" marR="0" rtl="0" algn="l">
              <a:lnSpc>
                <a:spcPct val="121875"/>
              </a:lnSpc>
              <a:spcBef>
                <a:spcPts val="0"/>
              </a:spcBef>
              <a:spcAft>
                <a:spcPts val="0"/>
              </a:spcAft>
              <a:buClr>
                <a:srgbClr val="000000"/>
              </a:buClr>
              <a:buSzPts val="1200"/>
              <a:buFont typeface="Arial"/>
              <a:buNone/>
            </a:pPr>
            <a:r>
              <a:rPr lang="en" sz="1800">
                <a:solidFill>
                  <a:srgbClr val="383751"/>
                </a:solidFill>
                <a:latin typeface="Inter Light"/>
                <a:ea typeface="Inter Light"/>
                <a:cs typeface="Inter Light"/>
                <a:sym typeface="Inter Light"/>
              </a:rPr>
              <a:t>An often overlooked problem is economic scaling of the entire blockchain ecosystem.</a:t>
            </a:r>
            <a:endParaRPr sz="18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1200"/>
              <a:buFont typeface="Arial"/>
              <a:buNone/>
            </a:pPr>
            <a:r>
              <a:t/>
            </a:r>
            <a:endParaRPr sz="18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1200"/>
              <a:buFont typeface="Arial"/>
              <a:buNone/>
            </a:pPr>
            <a:r>
              <a:rPr lang="en" sz="1800">
                <a:solidFill>
                  <a:srgbClr val="383751"/>
                </a:solidFill>
                <a:latin typeface="Inter Light"/>
                <a:ea typeface="Inter Light"/>
                <a:cs typeface="Inter Light"/>
                <a:sym typeface="Inter Light"/>
              </a:rPr>
              <a:t>Polkadot is unique in that it provides all connected parachains with the same security guarantees as the Relay Chain itself.</a:t>
            </a:r>
            <a:endParaRPr sz="1800">
              <a:solidFill>
                <a:srgbClr val="383751"/>
              </a:solidFill>
              <a:latin typeface="Inter Light"/>
              <a:ea typeface="Inter Light"/>
              <a:cs typeface="Inter Light"/>
              <a:sym typeface="Inter Light"/>
            </a:endParaRPr>
          </a:p>
        </p:txBody>
      </p:sp>
      <p:pic>
        <p:nvPicPr>
          <p:cNvPr descr="preencoded.png" id="291" name="Google Shape;291;p43"/>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292" name="Google Shape;292;p43"/>
          <p:cNvPicPr preferRelativeResize="0"/>
          <p:nvPr/>
        </p:nvPicPr>
        <p:blipFill rotWithShape="1">
          <a:blip r:embed="rId4">
            <a:alphaModFix/>
          </a:blip>
          <a:srcRect b="0" l="0" r="0" t="0"/>
          <a:stretch/>
        </p:blipFill>
        <p:spPr>
          <a:xfrm>
            <a:off x="4108610" y="529569"/>
            <a:ext cx="4617900" cy="46179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7" name="Shape 297"/>
        <p:cNvGrpSpPr/>
        <p:nvPr/>
      </p:nvGrpSpPr>
      <p:grpSpPr>
        <a:xfrm>
          <a:off x="0" y="0"/>
          <a:ext cx="0" cy="0"/>
          <a:chOff x="0" y="0"/>
          <a:chExt cx="0" cy="0"/>
        </a:xfrm>
      </p:grpSpPr>
      <p:pic>
        <p:nvPicPr>
          <p:cNvPr descr="preencoded.png" id="298" name="Google Shape;298;p44"/>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descr="preencoded.png" id="299" name="Google Shape;299;p44"/>
          <p:cNvPicPr preferRelativeResize="0"/>
          <p:nvPr/>
        </p:nvPicPr>
        <p:blipFill rotWithShape="1">
          <a:blip r:embed="rId4">
            <a:alphaModFix/>
          </a:blip>
          <a:srcRect b="0" l="0" r="0" t="0"/>
          <a:stretch/>
        </p:blipFill>
        <p:spPr>
          <a:xfrm>
            <a:off x="3239140" y="1214225"/>
            <a:ext cx="2380129" cy="1371600"/>
          </a:xfrm>
          <a:prstGeom prst="rect">
            <a:avLst/>
          </a:prstGeom>
          <a:noFill/>
          <a:ln>
            <a:noFill/>
          </a:ln>
        </p:spPr>
      </p:pic>
      <p:sp>
        <p:nvSpPr>
          <p:cNvPr id="300" name="Google Shape;300;p44"/>
          <p:cNvSpPr/>
          <p:nvPr/>
        </p:nvSpPr>
        <p:spPr>
          <a:xfrm>
            <a:off x="697795" y="3400425"/>
            <a:ext cx="2033400" cy="7098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800"/>
              <a:buFont typeface="Arial"/>
              <a:buNone/>
            </a:pPr>
            <a:r>
              <a:rPr lang="en" sz="900">
                <a:latin typeface="Inter"/>
                <a:ea typeface="Inter"/>
                <a:cs typeface="Inter"/>
                <a:sym typeface="Inter"/>
              </a:rPr>
              <a:t>WebAssembly is a key part of enabling trust-free shared security and interoperability. It allows the Relay Chain to trustlessly validate the blocks of connected parachains.</a:t>
            </a:r>
            <a:endParaRPr b="0" i="0" sz="900" u="none" cap="none" strike="noStrike">
              <a:solidFill>
                <a:schemeClr val="dk1"/>
              </a:solidFill>
              <a:latin typeface="Calibri"/>
              <a:ea typeface="Calibri"/>
              <a:cs typeface="Calibri"/>
              <a:sym typeface="Calibri"/>
            </a:endParaRPr>
          </a:p>
        </p:txBody>
      </p:sp>
      <p:sp>
        <p:nvSpPr>
          <p:cNvPr id="301" name="Google Shape;301;p44"/>
          <p:cNvSpPr/>
          <p:nvPr/>
        </p:nvSpPr>
        <p:spPr>
          <a:xfrm>
            <a:off x="3462375" y="3400413"/>
            <a:ext cx="2219400" cy="7098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800"/>
              <a:buFont typeface="Arial"/>
              <a:buNone/>
            </a:pPr>
            <a:r>
              <a:rPr lang="en" sz="900">
                <a:latin typeface="Inter"/>
                <a:ea typeface="Inter"/>
                <a:cs typeface="Inter"/>
                <a:sym typeface="Inter"/>
              </a:rPr>
              <a:t>The Parachains Protocol is comprised of many subsystems such as the PVF (Parachain Validation Function), Approval Process, Inclusion Pipeline, AnV (Availability and Validity Protocol), etc… It is the most advanced multi-chain coordination software that exists today.</a:t>
            </a:r>
            <a:endParaRPr b="0" i="0" sz="900" u="none" cap="none" strike="noStrike">
              <a:solidFill>
                <a:schemeClr val="dk1"/>
              </a:solidFill>
              <a:latin typeface="Calibri"/>
              <a:ea typeface="Calibri"/>
              <a:cs typeface="Calibri"/>
              <a:sym typeface="Calibri"/>
            </a:endParaRPr>
          </a:p>
        </p:txBody>
      </p:sp>
      <p:sp>
        <p:nvSpPr>
          <p:cNvPr id="302" name="Google Shape;302;p44"/>
          <p:cNvSpPr/>
          <p:nvPr/>
        </p:nvSpPr>
        <p:spPr>
          <a:xfrm>
            <a:off x="6269855" y="3400406"/>
            <a:ext cx="2033400" cy="7098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800"/>
              <a:buFont typeface="Arial"/>
              <a:buNone/>
            </a:pPr>
            <a:r>
              <a:rPr lang="en" sz="900">
                <a:latin typeface="Inter"/>
                <a:ea typeface="Inter"/>
                <a:cs typeface="Inter"/>
                <a:sym typeface="Inter"/>
              </a:rPr>
              <a:t>A coordination chain that manages its own block producers, parachain validators, consensus and finality across all parachains, and more. It is what many people think of when we say “Polkadot”, but is really just one small part of the overall ecosystem.</a:t>
            </a:r>
            <a:endParaRPr b="0" i="0" sz="900" u="none" cap="none" strike="noStrike">
              <a:solidFill>
                <a:schemeClr val="dk1"/>
              </a:solidFill>
              <a:latin typeface="Calibri"/>
              <a:ea typeface="Calibri"/>
              <a:cs typeface="Calibri"/>
              <a:sym typeface="Calibri"/>
            </a:endParaRPr>
          </a:p>
        </p:txBody>
      </p:sp>
      <p:sp>
        <p:nvSpPr>
          <p:cNvPr id="303" name="Google Shape;303;p44"/>
          <p:cNvSpPr/>
          <p:nvPr/>
        </p:nvSpPr>
        <p:spPr>
          <a:xfrm>
            <a:off x="697795" y="2886075"/>
            <a:ext cx="2033400" cy="381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Wasm</a:t>
            </a:r>
            <a:endParaRPr b="0" i="0" sz="2400" u="none" cap="none" strike="noStrike">
              <a:solidFill>
                <a:schemeClr val="dk1"/>
              </a:solidFill>
              <a:latin typeface="Calibri"/>
              <a:ea typeface="Calibri"/>
              <a:cs typeface="Calibri"/>
              <a:sym typeface="Calibri"/>
            </a:endParaRPr>
          </a:p>
        </p:txBody>
      </p:sp>
      <p:sp>
        <p:nvSpPr>
          <p:cNvPr id="304" name="Google Shape;304;p44"/>
          <p:cNvSpPr/>
          <p:nvPr/>
        </p:nvSpPr>
        <p:spPr>
          <a:xfrm>
            <a:off x="2907605" y="2886075"/>
            <a:ext cx="3043200" cy="381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Parachains Protocol</a:t>
            </a:r>
            <a:endParaRPr b="0" i="0" sz="2400" u="none" cap="none" strike="noStrike">
              <a:solidFill>
                <a:schemeClr val="dk1"/>
              </a:solidFill>
              <a:latin typeface="Calibri"/>
              <a:ea typeface="Calibri"/>
              <a:cs typeface="Calibri"/>
              <a:sym typeface="Calibri"/>
            </a:endParaRPr>
          </a:p>
        </p:txBody>
      </p:sp>
      <p:sp>
        <p:nvSpPr>
          <p:cNvPr id="305" name="Google Shape;305;p44"/>
          <p:cNvSpPr/>
          <p:nvPr/>
        </p:nvSpPr>
        <p:spPr>
          <a:xfrm>
            <a:off x="6127055" y="2886075"/>
            <a:ext cx="2319300" cy="381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Relay Chain</a:t>
            </a:r>
            <a:endParaRPr b="0" i="0" sz="2400" u="none" cap="none" strike="noStrike">
              <a:solidFill>
                <a:schemeClr val="dk1"/>
              </a:solidFill>
              <a:latin typeface="Calibri"/>
              <a:ea typeface="Calibri"/>
              <a:cs typeface="Calibri"/>
              <a:sym typeface="Calibri"/>
            </a:endParaRPr>
          </a:p>
        </p:txBody>
      </p:sp>
      <p:pic>
        <p:nvPicPr>
          <p:cNvPr id="306" name="Google Shape;306;p44"/>
          <p:cNvPicPr preferRelativeResize="0"/>
          <p:nvPr/>
        </p:nvPicPr>
        <p:blipFill rotWithShape="1">
          <a:blip r:embed="rId5">
            <a:alphaModFix/>
          </a:blip>
          <a:srcRect b="0" l="0" r="0" t="0"/>
          <a:stretch/>
        </p:blipFill>
        <p:spPr>
          <a:xfrm>
            <a:off x="1028770" y="1249744"/>
            <a:ext cx="1371601" cy="1371601"/>
          </a:xfrm>
          <a:prstGeom prst="rect">
            <a:avLst/>
          </a:prstGeom>
          <a:noFill/>
          <a:ln>
            <a:noFill/>
          </a:ln>
        </p:spPr>
      </p:pic>
      <p:pic>
        <p:nvPicPr>
          <p:cNvPr id="307" name="Google Shape;307;p44"/>
          <p:cNvPicPr preferRelativeResize="0"/>
          <p:nvPr/>
        </p:nvPicPr>
        <p:blipFill rotWithShape="1">
          <a:blip r:embed="rId6">
            <a:alphaModFix/>
          </a:blip>
          <a:srcRect b="0" l="0" r="0" t="0"/>
          <a:stretch/>
        </p:blipFill>
        <p:spPr>
          <a:xfrm>
            <a:off x="6486530" y="1099922"/>
            <a:ext cx="1600200" cy="1600200"/>
          </a:xfrm>
          <a:prstGeom prst="ellipse">
            <a:avLst/>
          </a:prstGeom>
          <a:noFill/>
          <a:ln>
            <a:noFill/>
          </a:ln>
        </p:spPr>
      </p:pic>
      <p:sp>
        <p:nvSpPr>
          <p:cNvPr id="308" name="Google Shape;308;p44"/>
          <p:cNvSpPr/>
          <p:nvPr/>
        </p:nvSpPr>
        <p:spPr>
          <a:xfrm>
            <a:off x="2907600" y="1706944"/>
            <a:ext cx="457200" cy="4572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28123E"/>
              </a:solidFill>
            </a:endParaRPr>
          </a:p>
        </p:txBody>
      </p:sp>
      <p:sp>
        <p:nvSpPr>
          <p:cNvPr id="309" name="Google Shape;309;p44"/>
          <p:cNvSpPr/>
          <p:nvPr/>
        </p:nvSpPr>
        <p:spPr>
          <a:xfrm>
            <a:off x="5812650" y="1706944"/>
            <a:ext cx="457200" cy="4572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28123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 name="Shape 109"/>
        <p:cNvGrpSpPr/>
        <p:nvPr/>
      </p:nvGrpSpPr>
      <p:grpSpPr>
        <a:xfrm>
          <a:off x="0" y="0"/>
          <a:ext cx="0" cy="0"/>
          <a:chOff x="0" y="0"/>
          <a:chExt cx="0" cy="0"/>
        </a:xfrm>
      </p:grpSpPr>
      <p:pic>
        <p:nvPicPr>
          <p:cNvPr descr="preencoded.png" id="110" name="Google Shape;110;p27"/>
          <p:cNvPicPr preferRelativeResize="0"/>
          <p:nvPr/>
        </p:nvPicPr>
        <p:blipFill rotWithShape="1">
          <a:blip r:embed="rId3">
            <a:alphaModFix/>
          </a:blip>
          <a:srcRect b="0" l="0" r="0" t="0"/>
          <a:stretch/>
        </p:blipFill>
        <p:spPr>
          <a:xfrm>
            <a:off x="0" y="0"/>
            <a:ext cx="9144000" cy="470667"/>
          </a:xfrm>
          <a:prstGeom prst="rect">
            <a:avLst/>
          </a:prstGeom>
          <a:noFill/>
          <a:ln>
            <a:noFill/>
          </a:ln>
        </p:spPr>
      </p:pic>
      <p:sp>
        <p:nvSpPr>
          <p:cNvPr id="111" name="Google Shape;111;p27"/>
          <p:cNvSpPr/>
          <p:nvPr/>
        </p:nvSpPr>
        <p:spPr>
          <a:xfrm>
            <a:off x="602700" y="540913"/>
            <a:ext cx="79386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What we are going to cover today…</a:t>
            </a:r>
            <a:endParaRPr b="0" i="0" sz="3000" u="none" cap="none" strike="noStrike">
              <a:solidFill>
                <a:schemeClr val="dk1"/>
              </a:solidFill>
              <a:latin typeface="Calibri"/>
              <a:ea typeface="Calibri"/>
              <a:cs typeface="Calibri"/>
              <a:sym typeface="Calibri"/>
            </a:endParaRPr>
          </a:p>
        </p:txBody>
      </p:sp>
      <p:pic>
        <p:nvPicPr>
          <p:cNvPr descr="preencoded.png" id="112" name="Google Shape;112;p27"/>
          <p:cNvPicPr preferRelativeResize="0"/>
          <p:nvPr/>
        </p:nvPicPr>
        <p:blipFill rotWithShape="1">
          <a:blip r:embed="rId4">
            <a:alphaModFix/>
          </a:blip>
          <a:srcRect b="0" l="0" r="0" t="0"/>
          <a:stretch/>
        </p:blipFill>
        <p:spPr>
          <a:xfrm>
            <a:off x="4739063" y="1220775"/>
            <a:ext cx="3752850" cy="3149199"/>
          </a:xfrm>
          <a:prstGeom prst="rect">
            <a:avLst/>
          </a:prstGeom>
          <a:noFill/>
          <a:ln>
            <a:noFill/>
          </a:ln>
        </p:spPr>
      </p:pic>
      <p:pic>
        <p:nvPicPr>
          <p:cNvPr descr="preencoded.png" id="113" name="Google Shape;113;p27"/>
          <p:cNvPicPr preferRelativeResize="0"/>
          <p:nvPr/>
        </p:nvPicPr>
        <p:blipFill rotWithShape="1">
          <a:blip r:embed="rId5">
            <a:alphaModFix/>
          </a:blip>
          <a:srcRect b="0" l="0" r="0" t="0"/>
          <a:stretch/>
        </p:blipFill>
        <p:spPr>
          <a:xfrm>
            <a:off x="1122013" y="1380913"/>
            <a:ext cx="2813000" cy="2828926"/>
          </a:xfrm>
          <a:prstGeom prst="rect">
            <a:avLst/>
          </a:prstGeom>
          <a:noFill/>
          <a:ln>
            <a:noFill/>
          </a:ln>
        </p:spPr>
      </p:pic>
      <p:sp>
        <p:nvSpPr>
          <p:cNvPr id="114" name="Google Shape;114;p27"/>
          <p:cNvSpPr/>
          <p:nvPr/>
        </p:nvSpPr>
        <p:spPr>
          <a:xfrm>
            <a:off x="553313" y="4150900"/>
            <a:ext cx="39504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The Technology</a:t>
            </a:r>
            <a:endParaRPr b="0" i="0" sz="3000" u="none" cap="none" strike="noStrike">
              <a:solidFill>
                <a:schemeClr val="dk1"/>
              </a:solidFill>
              <a:latin typeface="Calibri"/>
              <a:ea typeface="Calibri"/>
              <a:cs typeface="Calibri"/>
              <a:sym typeface="Calibri"/>
            </a:endParaRPr>
          </a:p>
        </p:txBody>
      </p:sp>
      <p:sp>
        <p:nvSpPr>
          <p:cNvPr id="115" name="Google Shape;115;p27"/>
          <p:cNvSpPr/>
          <p:nvPr/>
        </p:nvSpPr>
        <p:spPr>
          <a:xfrm>
            <a:off x="4640288" y="4150900"/>
            <a:ext cx="39504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The Ecosystem</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nvSpPr>
        <p:spPr>
          <a:xfrm>
            <a:off x="677563" y="720463"/>
            <a:ext cx="3099300" cy="3746100"/>
          </a:xfrm>
          <a:prstGeom prst="rect">
            <a:avLst/>
          </a:prstGeom>
          <a:noFill/>
          <a:ln>
            <a:noFill/>
          </a:ln>
        </p:spPr>
        <p:txBody>
          <a:bodyPr anchorCtr="0" anchor="t" bIns="45725" lIns="45725" spcFirstLastPara="1" rIns="45725" wrap="square" tIns="45725">
            <a:spAutoFit/>
          </a:bodyPr>
          <a:lstStyle/>
          <a:p>
            <a:pPr indent="0" lvl="0" marL="0" marR="0" rtl="0" algn="l">
              <a:lnSpc>
                <a:spcPct val="121875"/>
              </a:lnSpc>
              <a:spcBef>
                <a:spcPts val="0"/>
              </a:spcBef>
              <a:spcAft>
                <a:spcPts val="0"/>
              </a:spcAft>
              <a:buNone/>
            </a:pPr>
            <a:r>
              <a:rPr lang="en" sz="1800">
                <a:solidFill>
                  <a:srgbClr val="383751"/>
                </a:solidFill>
                <a:latin typeface="Inter Light"/>
                <a:ea typeface="Inter Light"/>
                <a:cs typeface="Inter Light"/>
                <a:sym typeface="Inter Light"/>
              </a:rPr>
              <a:t>In the Polkadot ecosystem, each chain has their state transition function represented by a Wasm blob which is stored on the blockchain itself.</a:t>
            </a:r>
            <a:endParaRPr sz="18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None/>
            </a:pPr>
            <a:r>
              <a:t/>
            </a:r>
            <a:endParaRPr sz="18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1200"/>
              <a:buFont typeface="Arial"/>
              <a:buNone/>
            </a:pPr>
            <a:r>
              <a:rPr lang="en" sz="1800">
                <a:solidFill>
                  <a:srgbClr val="383751"/>
                </a:solidFill>
                <a:latin typeface="Inter Light"/>
                <a:ea typeface="Inter Light"/>
                <a:cs typeface="Inter Light"/>
                <a:sym typeface="Inter Light"/>
              </a:rPr>
              <a:t>This has many implications, but the key point here is that it is very easy to share and safe to execute.</a:t>
            </a:r>
            <a:endParaRPr sz="1800">
              <a:solidFill>
                <a:srgbClr val="383751"/>
              </a:solidFill>
              <a:latin typeface="Inter Light"/>
              <a:ea typeface="Inter Light"/>
              <a:cs typeface="Inter Light"/>
              <a:sym typeface="Inter Light"/>
            </a:endParaRPr>
          </a:p>
        </p:txBody>
      </p:sp>
      <p:pic>
        <p:nvPicPr>
          <p:cNvPr id="316" name="Google Shape;316;p45"/>
          <p:cNvPicPr preferRelativeResize="0"/>
          <p:nvPr/>
        </p:nvPicPr>
        <p:blipFill rotWithShape="1">
          <a:blip r:embed="rId3">
            <a:alphaModFix/>
          </a:blip>
          <a:srcRect b="7944" l="0" r="0" t="0"/>
          <a:stretch/>
        </p:blipFill>
        <p:spPr>
          <a:xfrm>
            <a:off x="3902475" y="867150"/>
            <a:ext cx="4572012" cy="3409202"/>
          </a:xfrm>
          <a:prstGeom prst="rect">
            <a:avLst/>
          </a:prstGeom>
          <a:noFill/>
          <a:ln>
            <a:noFill/>
          </a:ln>
        </p:spPr>
      </p:pic>
      <p:pic>
        <p:nvPicPr>
          <p:cNvPr descr="preencoded.png" id="317" name="Google Shape;317;p45"/>
          <p:cNvPicPr preferRelativeResize="0"/>
          <p:nvPr/>
        </p:nvPicPr>
        <p:blipFill rotWithShape="1">
          <a:blip r:embed="rId4">
            <a:alphaModFix/>
          </a:blip>
          <a:srcRect b="0" l="0" r="0" t="0"/>
          <a:stretch/>
        </p:blipFill>
        <p:spPr>
          <a:xfrm>
            <a:off x="0" y="0"/>
            <a:ext cx="9144000" cy="4706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idx="12" type="sldNum"/>
          </p:nvPr>
        </p:nvSpPr>
        <p:spPr>
          <a:xfrm>
            <a:off x="16944916" y="9326434"/>
            <a:ext cx="1097400" cy="78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23" name="Google Shape;323;p46"/>
          <p:cNvPicPr preferRelativeResize="0"/>
          <p:nvPr/>
        </p:nvPicPr>
        <p:blipFill>
          <a:blip r:embed="rId3">
            <a:alphaModFix/>
          </a:blip>
          <a:stretch>
            <a:fillRect/>
          </a:stretch>
        </p:blipFill>
        <p:spPr>
          <a:xfrm>
            <a:off x="1029365" y="1556357"/>
            <a:ext cx="2743200" cy="2030787"/>
          </a:xfrm>
          <a:prstGeom prst="rect">
            <a:avLst/>
          </a:prstGeom>
          <a:noFill/>
          <a:ln>
            <a:noFill/>
          </a:ln>
        </p:spPr>
      </p:pic>
      <p:sp>
        <p:nvSpPr>
          <p:cNvPr id="324" name="Google Shape;324;p46"/>
          <p:cNvSpPr txBox="1"/>
          <p:nvPr>
            <p:ph type="title"/>
          </p:nvPr>
        </p:nvSpPr>
        <p:spPr>
          <a:xfrm>
            <a:off x="558663" y="3883600"/>
            <a:ext cx="3684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Basic Polkadot Client</a:t>
            </a:r>
            <a:endParaRPr/>
          </a:p>
        </p:txBody>
      </p:sp>
      <p:sp>
        <p:nvSpPr>
          <p:cNvPr id="325" name="Google Shape;325;p46"/>
          <p:cNvSpPr txBox="1"/>
          <p:nvPr>
            <p:ph type="title"/>
          </p:nvPr>
        </p:nvSpPr>
        <p:spPr>
          <a:xfrm>
            <a:off x="5115675" y="3883600"/>
            <a:ext cx="325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Wasm Runtimes</a:t>
            </a:r>
            <a:endParaRPr/>
          </a:p>
        </p:txBody>
      </p:sp>
      <p:pic>
        <p:nvPicPr>
          <p:cNvPr id="326" name="Google Shape;326;p46"/>
          <p:cNvPicPr preferRelativeResize="0"/>
          <p:nvPr/>
        </p:nvPicPr>
        <p:blipFill>
          <a:blip r:embed="rId4">
            <a:alphaModFix/>
          </a:blip>
          <a:stretch>
            <a:fillRect/>
          </a:stretch>
        </p:blipFill>
        <p:spPr>
          <a:xfrm>
            <a:off x="6849121" y="2636675"/>
            <a:ext cx="1828800" cy="1145894"/>
          </a:xfrm>
          <a:prstGeom prst="rect">
            <a:avLst/>
          </a:prstGeom>
          <a:noFill/>
          <a:ln>
            <a:noFill/>
          </a:ln>
        </p:spPr>
      </p:pic>
      <p:pic>
        <p:nvPicPr>
          <p:cNvPr id="327" name="Google Shape;327;p46"/>
          <p:cNvPicPr preferRelativeResize="0"/>
          <p:nvPr/>
        </p:nvPicPr>
        <p:blipFill>
          <a:blip r:embed="rId5">
            <a:alphaModFix/>
          </a:blip>
          <a:stretch>
            <a:fillRect/>
          </a:stretch>
        </p:blipFill>
        <p:spPr>
          <a:xfrm>
            <a:off x="6849117" y="1360925"/>
            <a:ext cx="1828800" cy="1145137"/>
          </a:xfrm>
          <a:prstGeom prst="rect">
            <a:avLst/>
          </a:prstGeom>
          <a:noFill/>
          <a:ln>
            <a:noFill/>
          </a:ln>
        </p:spPr>
      </p:pic>
      <p:pic>
        <p:nvPicPr>
          <p:cNvPr id="328" name="Google Shape;328;p46"/>
          <p:cNvPicPr preferRelativeResize="0"/>
          <p:nvPr/>
        </p:nvPicPr>
        <p:blipFill>
          <a:blip r:embed="rId6">
            <a:alphaModFix/>
          </a:blip>
          <a:stretch>
            <a:fillRect/>
          </a:stretch>
        </p:blipFill>
        <p:spPr>
          <a:xfrm>
            <a:off x="4808130" y="2637050"/>
            <a:ext cx="1828800" cy="1145137"/>
          </a:xfrm>
          <a:prstGeom prst="rect">
            <a:avLst/>
          </a:prstGeom>
          <a:noFill/>
          <a:ln>
            <a:noFill/>
          </a:ln>
        </p:spPr>
      </p:pic>
      <p:pic>
        <p:nvPicPr>
          <p:cNvPr id="329" name="Google Shape;329;p46"/>
          <p:cNvPicPr preferRelativeResize="0"/>
          <p:nvPr/>
        </p:nvPicPr>
        <p:blipFill>
          <a:blip r:embed="rId7">
            <a:alphaModFix/>
          </a:blip>
          <a:stretch>
            <a:fillRect/>
          </a:stretch>
        </p:blipFill>
        <p:spPr>
          <a:xfrm>
            <a:off x="4808130" y="1360925"/>
            <a:ext cx="1828800" cy="1145137"/>
          </a:xfrm>
          <a:prstGeom prst="rect">
            <a:avLst/>
          </a:prstGeom>
          <a:noFill/>
          <a:ln>
            <a:noFill/>
          </a:ln>
        </p:spPr>
      </p:pic>
      <p:sp>
        <p:nvSpPr>
          <p:cNvPr id="330" name="Google Shape;330;p46"/>
          <p:cNvSpPr/>
          <p:nvPr/>
        </p:nvSpPr>
        <p:spPr>
          <a:xfrm>
            <a:off x="558663" y="421700"/>
            <a:ext cx="6772200" cy="83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lang="en" sz="2400">
                <a:latin typeface="Inter"/>
                <a:ea typeface="Inter"/>
                <a:cs typeface="Inter"/>
                <a:sym typeface="Inter"/>
              </a:rPr>
              <a:t>Game Console Analogy</a:t>
            </a:r>
            <a:endParaRPr b="0" i="0" sz="2400" u="none" cap="none" strike="noStrike">
              <a:solidFill>
                <a:schemeClr val="dk1"/>
              </a:solidFill>
              <a:latin typeface="Calibri"/>
              <a:ea typeface="Calibri"/>
              <a:cs typeface="Calibri"/>
              <a:sym typeface="Calibri"/>
            </a:endParaRPr>
          </a:p>
        </p:txBody>
      </p:sp>
      <p:pic>
        <p:nvPicPr>
          <p:cNvPr descr="preencoded.png" id="331" name="Google Shape;331;p46"/>
          <p:cNvPicPr preferRelativeResize="0"/>
          <p:nvPr/>
        </p:nvPicPr>
        <p:blipFill rotWithShape="1">
          <a:blip r:embed="rId8">
            <a:alphaModFix/>
          </a:blip>
          <a:srcRect b="0" l="0" r="0" t="0"/>
          <a:stretch/>
        </p:blipFill>
        <p:spPr>
          <a:xfrm>
            <a:off x="0" y="0"/>
            <a:ext cx="9144000" cy="4706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7"/>
          <p:cNvPicPr preferRelativeResize="0"/>
          <p:nvPr/>
        </p:nvPicPr>
        <p:blipFill>
          <a:blip r:embed="rId3">
            <a:alphaModFix/>
          </a:blip>
          <a:stretch>
            <a:fillRect/>
          </a:stretch>
        </p:blipFill>
        <p:spPr>
          <a:xfrm>
            <a:off x="1828800" y="826882"/>
            <a:ext cx="5486401" cy="2941623"/>
          </a:xfrm>
          <a:prstGeom prst="rect">
            <a:avLst/>
          </a:prstGeom>
          <a:noFill/>
          <a:ln>
            <a:noFill/>
          </a:ln>
        </p:spPr>
      </p:pic>
      <p:sp>
        <p:nvSpPr>
          <p:cNvPr id="338" name="Google Shape;338;p47"/>
          <p:cNvSpPr txBox="1"/>
          <p:nvPr/>
        </p:nvSpPr>
        <p:spPr>
          <a:xfrm>
            <a:off x="1146975" y="4030268"/>
            <a:ext cx="6850200" cy="2862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3600">
                <a:solidFill>
                  <a:srgbClr val="481F84"/>
                </a:solidFill>
                <a:latin typeface="IBM Plex Sans"/>
                <a:ea typeface="IBM Plex Sans"/>
                <a:cs typeface="IBM Plex Sans"/>
                <a:sym typeface="IBM Plex Sans"/>
              </a:rPr>
              <a:t>A Polkadot Validator Node</a:t>
            </a:r>
            <a:endParaRPr b="1" sz="3600">
              <a:solidFill>
                <a:srgbClr val="481F84"/>
              </a:solidFill>
              <a:latin typeface="IBM Plex Sans"/>
              <a:ea typeface="IBM Plex Sans"/>
              <a:cs typeface="IBM Plex Sans"/>
              <a:sym typeface="IBM Plex Sans"/>
            </a:endParaRPr>
          </a:p>
        </p:txBody>
      </p:sp>
      <p:pic>
        <p:nvPicPr>
          <p:cNvPr descr="preencoded.png" id="339" name="Google Shape;339;p47"/>
          <p:cNvPicPr preferRelativeResize="0"/>
          <p:nvPr/>
        </p:nvPicPr>
        <p:blipFill rotWithShape="1">
          <a:blip r:embed="rId4">
            <a:alphaModFix/>
          </a:blip>
          <a:srcRect b="0" l="0" r="0" t="0"/>
          <a:stretch/>
        </p:blipFill>
        <p:spPr>
          <a:xfrm>
            <a:off x="0" y="0"/>
            <a:ext cx="9144000" cy="4706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p:nvPr/>
        </p:nvSpPr>
        <p:spPr>
          <a:xfrm>
            <a:off x="622738" y="634788"/>
            <a:ext cx="50982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Execution Sharding</a:t>
            </a:r>
            <a:endParaRPr b="0" i="0" sz="3000" u="none" cap="none" strike="noStrike">
              <a:solidFill>
                <a:schemeClr val="dk1"/>
              </a:solidFill>
              <a:latin typeface="Calibri"/>
              <a:ea typeface="Calibri"/>
              <a:cs typeface="Calibri"/>
              <a:sym typeface="Calibri"/>
            </a:endParaRPr>
          </a:p>
        </p:txBody>
      </p:sp>
      <p:sp>
        <p:nvSpPr>
          <p:cNvPr id="346" name="Google Shape;346;p48"/>
          <p:cNvSpPr/>
          <p:nvPr/>
        </p:nvSpPr>
        <p:spPr>
          <a:xfrm>
            <a:off x="622738" y="1472988"/>
            <a:ext cx="4359900" cy="566700"/>
          </a:xfrm>
          <a:prstGeom prst="rect">
            <a:avLst/>
          </a:prstGeom>
          <a:noFill/>
          <a:ln>
            <a:noFill/>
          </a:ln>
        </p:spPr>
        <p:txBody>
          <a:bodyPr anchorCtr="0" anchor="t" bIns="0" lIns="0" spcFirstLastPara="1" rIns="0" wrap="square" tIns="0">
            <a:noAutofit/>
          </a:bodyPr>
          <a:lstStyle/>
          <a:p>
            <a:pPr indent="0" lvl="0" marL="0" marR="190500" rtl="0" algn="l">
              <a:lnSpc>
                <a:spcPct val="115000"/>
              </a:lnSpc>
              <a:spcBef>
                <a:spcPts val="600"/>
              </a:spcBef>
              <a:spcAft>
                <a:spcPts val="0"/>
              </a:spcAft>
              <a:buClr>
                <a:schemeClr val="dk1"/>
              </a:buClr>
              <a:buSzPts val="600"/>
              <a:buFont typeface="Arial"/>
              <a:buNone/>
            </a:pPr>
            <a:r>
              <a:rPr lang="en" sz="1800">
                <a:solidFill>
                  <a:srgbClr val="383751"/>
                </a:solidFill>
                <a:latin typeface="Inter Light"/>
                <a:ea typeface="Inter Light"/>
                <a:cs typeface="Inter Light"/>
                <a:sym typeface="Inter Light"/>
              </a:rPr>
              <a:t>Execution Sharding is the process of distributing blockchain execution responsibilities across a validator set.</a:t>
            </a:r>
            <a:endParaRPr sz="1800">
              <a:solidFill>
                <a:srgbClr val="383751"/>
              </a:solidFill>
              <a:latin typeface="Inter Light"/>
              <a:ea typeface="Inter Light"/>
              <a:cs typeface="Inter Light"/>
              <a:sym typeface="Inter Light"/>
            </a:endParaRPr>
          </a:p>
          <a:p>
            <a:pPr indent="0" lvl="0" marL="0" marR="190500" rtl="0" algn="l">
              <a:lnSpc>
                <a:spcPct val="115000"/>
              </a:lnSpc>
              <a:spcBef>
                <a:spcPts val="600"/>
              </a:spcBef>
              <a:spcAft>
                <a:spcPts val="0"/>
              </a:spcAft>
              <a:buClr>
                <a:schemeClr val="dk1"/>
              </a:buClr>
              <a:buSzPts val="600"/>
              <a:buFont typeface="Arial"/>
              <a:buNone/>
            </a:pPr>
            <a:r>
              <a:t/>
            </a:r>
            <a:endParaRPr sz="1800">
              <a:solidFill>
                <a:srgbClr val="383751"/>
              </a:solidFill>
              <a:latin typeface="Inter Light"/>
              <a:ea typeface="Inter Light"/>
              <a:cs typeface="Inter Light"/>
              <a:sym typeface="Inter Light"/>
            </a:endParaRPr>
          </a:p>
          <a:p>
            <a:pPr indent="0" lvl="0" marL="0" marR="190500" rtl="0" algn="l">
              <a:lnSpc>
                <a:spcPct val="115000"/>
              </a:lnSpc>
              <a:spcBef>
                <a:spcPts val="600"/>
              </a:spcBef>
              <a:spcAft>
                <a:spcPts val="0"/>
              </a:spcAft>
              <a:buClr>
                <a:schemeClr val="dk1"/>
              </a:buClr>
              <a:buSzPts val="600"/>
              <a:buFont typeface="Arial"/>
              <a:buNone/>
            </a:pPr>
            <a:r>
              <a:rPr lang="en" sz="1800">
                <a:solidFill>
                  <a:srgbClr val="383751"/>
                </a:solidFill>
                <a:latin typeface="Inter Light"/>
                <a:ea typeface="Inter Light"/>
                <a:cs typeface="Inter Light"/>
                <a:sym typeface="Inter Light"/>
              </a:rPr>
              <a:t>In Polkadot, all validators execute every relay chain block, but only a subset execute each parachain block.</a:t>
            </a:r>
            <a:endParaRPr sz="1800">
              <a:solidFill>
                <a:srgbClr val="383751"/>
              </a:solidFill>
              <a:latin typeface="Inter Light"/>
              <a:ea typeface="Inter Light"/>
              <a:cs typeface="Inter Light"/>
              <a:sym typeface="Inter Light"/>
            </a:endParaRPr>
          </a:p>
          <a:p>
            <a:pPr indent="0" lvl="0" marL="0" marR="190500" rtl="0" algn="l">
              <a:lnSpc>
                <a:spcPct val="115000"/>
              </a:lnSpc>
              <a:spcBef>
                <a:spcPts val="600"/>
              </a:spcBef>
              <a:spcAft>
                <a:spcPts val="0"/>
              </a:spcAft>
              <a:buClr>
                <a:schemeClr val="dk1"/>
              </a:buClr>
              <a:buSzPts val="600"/>
              <a:buFont typeface="Arial"/>
              <a:buNone/>
            </a:pPr>
            <a:r>
              <a:t/>
            </a:r>
            <a:endParaRPr sz="1800">
              <a:solidFill>
                <a:srgbClr val="383751"/>
              </a:solidFill>
              <a:latin typeface="Inter Light"/>
              <a:ea typeface="Inter Light"/>
              <a:cs typeface="Inter Light"/>
              <a:sym typeface="Inter Light"/>
            </a:endParaRPr>
          </a:p>
          <a:p>
            <a:pPr indent="0" lvl="0" marL="0" rtl="0" algn="l">
              <a:lnSpc>
                <a:spcPct val="115000"/>
              </a:lnSpc>
              <a:spcBef>
                <a:spcPts val="600"/>
              </a:spcBef>
              <a:spcAft>
                <a:spcPts val="600"/>
              </a:spcAft>
              <a:buClr>
                <a:schemeClr val="dk1"/>
              </a:buClr>
              <a:buSzPts val="600"/>
              <a:buFont typeface="Arial"/>
              <a:buNone/>
            </a:pPr>
            <a:r>
              <a:rPr lang="en" sz="1800">
                <a:solidFill>
                  <a:srgbClr val="383751"/>
                </a:solidFill>
                <a:latin typeface="Inter Light"/>
                <a:ea typeface="Inter Light"/>
                <a:cs typeface="Inter Light"/>
                <a:sym typeface="Inter Light"/>
              </a:rPr>
              <a:t>This enables Polkadot to scale.</a:t>
            </a:r>
            <a:endParaRPr sz="1800">
              <a:solidFill>
                <a:srgbClr val="383751"/>
              </a:solidFill>
              <a:latin typeface="Inter Light"/>
              <a:ea typeface="Inter Light"/>
              <a:cs typeface="Inter Light"/>
              <a:sym typeface="Inter Light"/>
            </a:endParaRPr>
          </a:p>
        </p:txBody>
      </p:sp>
      <p:pic>
        <p:nvPicPr>
          <p:cNvPr descr="preencoded.png" id="347" name="Google Shape;347;p48"/>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348" name="Google Shape;348;p48"/>
          <p:cNvPicPr preferRelativeResize="0"/>
          <p:nvPr/>
        </p:nvPicPr>
        <p:blipFill>
          <a:blip r:embed="rId4">
            <a:alphaModFix/>
          </a:blip>
          <a:stretch>
            <a:fillRect/>
          </a:stretch>
        </p:blipFill>
        <p:spPr>
          <a:xfrm>
            <a:off x="4982487" y="873594"/>
            <a:ext cx="4009112" cy="33963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p:nvPr/>
        </p:nvSpPr>
        <p:spPr>
          <a:xfrm>
            <a:off x="622738" y="520488"/>
            <a:ext cx="50982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How to validate a block?</a:t>
            </a:r>
            <a:endParaRPr b="0" i="0" sz="3000" u="none" cap="none" strike="noStrike">
              <a:solidFill>
                <a:schemeClr val="dk1"/>
              </a:solidFill>
              <a:latin typeface="Calibri"/>
              <a:ea typeface="Calibri"/>
              <a:cs typeface="Calibri"/>
              <a:sym typeface="Calibri"/>
            </a:endParaRPr>
          </a:p>
        </p:txBody>
      </p:sp>
      <p:pic>
        <p:nvPicPr>
          <p:cNvPr id="355" name="Google Shape;355;p49"/>
          <p:cNvPicPr preferRelativeResize="0"/>
          <p:nvPr/>
        </p:nvPicPr>
        <p:blipFill rotWithShape="1">
          <a:blip r:embed="rId3">
            <a:alphaModFix/>
          </a:blip>
          <a:srcRect b="0" l="0" r="0" t="0"/>
          <a:stretch/>
        </p:blipFill>
        <p:spPr>
          <a:xfrm>
            <a:off x="4767280" y="2201375"/>
            <a:ext cx="1371600" cy="1371600"/>
          </a:xfrm>
          <a:prstGeom prst="rect">
            <a:avLst/>
          </a:prstGeom>
          <a:noFill/>
          <a:ln>
            <a:noFill/>
          </a:ln>
        </p:spPr>
      </p:pic>
      <p:grpSp>
        <p:nvGrpSpPr>
          <p:cNvPr id="356" name="Google Shape;356;p49"/>
          <p:cNvGrpSpPr/>
          <p:nvPr/>
        </p:nvGrpSpPr>
        <p:grpSpPr>
          <a:xfrm>
            <a:off x="513625" y="2098396"/>
            <a:ext cx="1371566" cy="1511676"/>
            <a:chOff x="5534372" y="1445626"/>
            <a:chExt cx="1611900" cy="1855500"/>
          </a:xfrm>
        </p:grpSpPr>
        <p:sp>
          <p:nvSpPr>
            <p:cNvPr id="357" name="Google Shape;357;p49"/>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49"/>
            <p:cNvSpPr/>
            <p:nvPr/>
          </p:nvSpPr>
          <p:spPr>
            <a:xfrm>
              <a:off x="5591250" y="1495852"/>
              <a:ext cx="1497000" cy="328500"/>
            </a:xfrm>
            <a:prstGeom prst="rect">
              <a:avLst/>
            </a:prstGeom>
            <a:solidFill>
              <a:srgbClr val="00FF00"/>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9" name="Google Shape;359;p49"/>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Block of Transactions</a:t>
              </a:r>
              <a:endParaRPr b="1" sz="1200">
                <a:solidFill>
                  <a:schemeClr val="dk1"/>
                </a:solidFill>
                <a:latin typeface="Roboto"/>
                <a:ea typeface="Roboto"/>
                <a:cs typeface="Roboto"/>
                <a:sym typeface="Roboto"/>
              </a:endParaRPr>
            </a:p>
          </p:txBody>
        </p:sp>
      </p:grpSp>
      <p:pic>
        <p:nvPicPr>
          <p:cNvPr descr="preencoded.png" id="360" name="Google Shape;360;p49"/>
          <p:cNvPicPr preferRelativeResize="0"/>
          <p:nvPr/>
        </p:nvPicPr>
        <p:blipFill rotWithShape="1">
          <a:blip r:embed="rId4">
            <a:alphaModFix/>
          </a:blip>
          <a:srcRect b="0" l="0" r="0" t="0"/>
          <a:stretch/>
        </p:blipFill>
        <p:spPr>
          <a:xfrm>
            <a:off x="0" y="0"/>
            <a:ext cx="9144000" cy="470667"/>
          </a:xfrm>
          <a:prstGeom prst="rect">
            <a:avLst/>
          </a:prstGeom>
          <a:noFill/>
          <a:ln>
            <a:noFill/>
          </a:ln>
        </p:spPr>
      </p:pic>
      <p:grpSp>
        <p:nvGrpSpPr>
          <p:cNvPr id="361" name="Google Shape;361;p49"/>
          <p:cNvGrpSpPr/>
          <p:nvPr/>
        </p:nvGrpSpPr>
        <p:grpSpPr>
          <a:xfrm>
            <a:off x="2640435" y="2201375"/>
            <a:ext cx="1371600" cy="1371600"/>
            <a:chOff x="1499200" y="6316300"/>
            <a:chExt cx="2743200" cy="2743200"/>
          </a:xfrm>
        </p:grpSpPr>
        <p:sp>
          <p:nvSpPr>
            <p:cNvPr id="362" name="Google Shape;362;p49"/>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45725" lIns="45725" spcFirstLastPara="1" rIns="45725" wrap="square" tIns="45725">
              <a:noAutofit/>
            </a:bodyPr>
            <a:lstStyle/>
            <a:p>
              <a:pPr indent="0" lvl="0" marL="0" rtl="0" algn="l">
                <a:spcBef>
                  <a:spcPts val="0"/>
                </a:spcBef>
                <a:spcAft>
                  <a:spcPts val="0"/>
                </a:spcAft>
                <a:buNone/>
              </a:pPr>
              <a:r>
                <a:rPr lang="en" sz="1200"/>
                <a:t>PoV</a:t>
              </a:r>
              <a:endParaRPr sz="1200"/>
            </a:p>
          </p:txBody>
        </p:sp>
        <p:sp>
          <p:nvSpPr>
            <p:cNvPr id="363" name="Google Shape;363;p49"/>
            <p:cNvSpPr/>
            <p:nvPr/>
          </p:nvSpPr>
          <p:spPr>
            <a:xfrm>
              <a:off x="2210442"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B</a:t>
              </a:r>
              <a:endParaRPr sz="700"/>
            </a:p>
          </p:txBody>
        </p:sp>
        <p:sp>
          <p:nvSpPr>
            <p:cNvPr id="364" name="Google Shape;364;p49"/>
            <p:cNvSpPr/>
            <p:nvPr/>
          </p:nvSpPr>
          <p:spPr>
            <a:xfrm>
              <a:off x="2739746"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365" name="Google Shape;365;p49"/>
            <p:cNvSpPr/>
            <p:nvPr/>
          </p:nvSpPr>
          <p:spPr>
            <a:xfrm>
              <a:off x="3243361" y="8178926"/>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6" name="Google Shape;366;p49"/>
            <p:cNvSpPr/>
            <p:nvPr/>
          </p:nvSpPr>
          <p:spPr>
            <a:xfrm>
              <a:off x="1756958" y="7145941"/>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49"/>
            <p:cNvSpPr/>
            <p:nvPr/>
          </p:nvSpPr>
          <p:spPr>
            <a:xfrm>
              <a:off x="2729540" y="7659904"/>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8" name="Google Shape;368;p49"/>
            <p:cNvSpPr/>
            <p:nvPr/>
          </p:nvSpPr>
          <p:spPr>
            <a:xfrm>
              <a:off x="3702009" y="7145941"/>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9" name="Google Shape;369;p49"/>
            <p:cNvSpPr/>
            <p:nvPr/>
          </p:nvSpPr>
          <p:spPr>
            <a:xfrm>
              <a:off x="2729483" y="7145941"/>
              <a:ext cx="288300" cy="2883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0" name="Google Shape;370;p49"/>
            <p:cNvSpPr/>
            <p:nvPr/>
          </p:nvSpPr>
          <p:spPr>
            <a:xfrm>
              <a:off x="2739745" y="6493213"/>
              <a:ext cx="288300" cy="288300"/>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71" name="Google Shape;371;p49"/>
            <p:cNvCxnSpPr>
              <a:stCxn id="366" idx="0"/>
              <a:endCxn id="370" idx="2"/>
            </p:cNvCxnSpPr>
            <p:nvPr/>
          </p:nvCxnSpPr>
          <p:spPr>
            <a:xfrm flipH="1" rot="10800000">
              <a:off x="1901108" y="6781441"/>
              <a:ext cx="982800" cy="364500"/>
            </a:xfrm>
            <a:prstGeom prst="straightConnector1">
              <a:avLst/>
            </a:prstGeom>
            <a:noFill/>
            <a:ln cap="flat" cmpd="sng" w="9525">
              <a:solidFill>
                <a:srgbClr val="000000"/>
              </a:solidFill>
              <a:prstDash val="solid"/>
              <a:round/>
              <a:headEnd len="med" w="med" type="triangle"/>
              <a:tailEnd len="med" w="med" type="none"/>
            </a:ln>
          </p:spPr>
        </p:cxnSp>
        <p:cxnSp>
          <p:nvCxnSpPr>
            <p:cNvPr id="372" name="Google Shape;372;p49"/>
            <p:cNvCxnSpPr>
              <a:stCxn id="369" idx="0"/>
              <a:endCxn id="370" idx="2"/>
            </p:cNvCxnSpPr>
            <p:nvPr/>
          </p:nvCxnSpPr>
          <p:spPr>
            <a:xfrm flipH="1" rot="10800000">
              <a:off x="2873633" y="6781441"/>
              <a:ext cx="10200" cy="364500"/>
            </a:xfrm>
            <a:prstGeom prst="straightConnector1">
              <a:avLst/>
            </a:prstGeom>
            <a:noFill/>
            <a:ln cap="flat" cmpd="sng" w="9525">
              <a:solidFill>
                <a:srgbClr val="000000"/>
              </a:solidFill>
              <a:prstDash val="solid"/>
              <a:round/>
              <a:headEnd len="med" w="med" type="triangle"/>
              <a:tailEnd len="med" w="med" type="none"/>
            </a:ln>
          </p:spPr>
        </p:cxnSp>
        <p:cxnSp>
          <p:nvCxnSpPr>
            <p:cNvPr id="373" name="Google Shape;373;p49"/>
            <p:cNvCxnSpPr>
              <a:stCxn id="367" idx="0"/>
              <a:endCxn id="369" idx="2"/>
            </p:cNvCxnSpPr>
            <p:nvPr/>
          </p:nvCxnSpPr>
          <p:spPr>
            <a:xfrm rot="10800000">
              <a:off x="2873690" y="7434304"/>
              <a:ext cx="0" cy="225600"/>
            </a:xfrm>
            <a:prstGeom prst="straightConnector1">
              <a:avLst/>
            </a:prstGeom>
            <a:noFill/>
            <a:ln cap="flat" cmpd="sng" w="9525">
              <a:solidFill>
                <a:srgbClr val="000000"/>
              </a:solidFill>
              <a:prstDash val="solid"/>
              <a:round/>
              <a:headEnd len="med" w="med" type="triangle"/>
              <a:tailEnd len="med" w="med" type="none"/>
            </a:ln>
          </p:spPr>
        </p:cxnSp>
        <p:cxnSp>
          <p:nvCxnSpPr>
            <p:cNvPr id="374" name="Google Shape;374;p49"/>
            <p:cNvCxnSpPr>
              <a:stCxn id="368" idx="0"/>
              <a:endCxn id="370" idx="2"/>
            </p:cNvCxnSpPr>
            <p:nvPr/>
          </p:nvCxnSpPr>
          <p:spPr>
            <a:xfrm rot="10800000">
              <a:off x="2883759" y="6781441"/>
              <a:ext cx="962400" cy="364500"/>
            </a:xfrm>
            <a:prstGeom prst="straightConnector1">
              <a:avLst/>
            </a:prstGeom>
            <a:noFill/>
            <a:ln cap="flat" cmpd="sng" w="9525">
              <a:solidFill>
                <a:srgbClr val="000000"/>
              </a:solidFill>
              <a:prstDash val="solid"/>
              <a:round/>
              <a:headEnd len="med" w="med" type="triangle"/>
              <a:tailEnd len="med" w="med" type="none"/>
            </a:ln>
          </p:spPr>
        </p:cxnSp>
        <p:cxnSp>
          <p:nvCxnSpPr>
            <p:cNvPr id="375" name="Google Shape;375;p49"/>
            <p:cNvCxnSpPr>
              <a:stCxn id="376" idx="0"/>
              <a:endCxn id="366" idx="2"/>
            </p:cNvCxnSpPr>
            <p:nvPr/>
          </p:nvCxnSpPr>
          <p:spPr>
            <a:xfrm flipH="1" rot="10800000">
              <a:off x="1825289" y="7434268"/>
              <a:ext cx="75900" cy="1239900"/>
            </a:xfrm>
            <a:prstGeom prst="straightConnector1">
              <a:avLst/>
            </a:prstGeom>
            <a:noFill/>
            <a:ln cap="flat" cmpd="sng" w="9525">
              <a:solidFill>
                <a:srgbClr val="000000"/>
              </a:solidFill>
              <a:prstDash val="solid"/>
              <a:round/>
              <a:headEnd len="med" w="med" type="triangle"/>
              <a:tailEnd len="med" w="med" type="none"/>
            </a:ln>
          </p:spPr>
        </p:cxnSp>
        <p:cxnSp>
          <p:nvCxnSpPr>
            <p:cNvPr id="377" name="Google Shape;377;p49"/>
            <p:cNvCxnSpPr>
              <a:stCxn id="363" idx="0"/>
              <a:endCxn id="366" idx="2"/>
            </p:cNvCxnSpPr>
            <p:nvPr/>
          </p:nvCxnSpPr>
          <p:spPr>
            <a:xfrm rot="10800000">
              <a:off x="1900992" y="7434268"/>
              <a:ext cx="453600" cy="1239900"/>
            </a:xfrm>
            <a:prstGeom prst="straightConnector1">
              <a:avLst/>
            </a:prstGeom>
            <a:noFill/>
            <a:ln cap="flat" cmpd="sng" w="9525">
              <a:solidFill>
                <a:srgbClr val="000000"/>
              </a:solidFill>
              <a:prstDash val="solid"/>
              <a:round/>
              <a:headEnd len="med" w="med" type="triangle"/>
              <a:tailEnd len="med" w="med" type="none"/>
            </a:ln>
          </p:spPr>
        </p:cxnSp>
        <p:cxnSp>
          <p:nvCxnSpPr>
            <p:cNvPr id="378" name="Google Shape;378;p49"/>
            <p:cNvCxnSpPr>
              <a:stCxn id="364" idx="0"/>
              <a:endCxn id="367" idx="2"/>
            </p:cNvCxnSpPr>
            <p:nvPr/>
          </p:nvCxnSpPr>
          <p:spPr>
            <a:xfrm rot="10800000">
              <a:off x="2873696" y="7948168"/>
              <a:ext cx="10200" cy="726000"/>
            </a:xfrm>
            <a:prstGeom prst="straightConnector1">
              <a:avLst/>
            </a:prstGeom>
            <a:noFill/>
            <a:ln cap="flat" cmpd="sng" w="9525">
              <a:solidFill>
                <a:srgbClr val="000000"/>
              </a:solidFill>
              <a:prstDash val="solid"/>
              <a:round/>
              <a:headEnd len="med" w="med" type="triangle"/>
              <a:tailEnd len="med" w="med" type="none"/>
            </a:ln>
          </p:spPr>
        </p:cxnSp>
        <p:cxnSp>
          <p:nvCxnSpPr>
            <p:cNvPr id="379" name="Google Shape;379;p49"/>
            <p:cNvCxnSpPr>
              <a:stCxn id="365" idx="0"/>
              <a:endCxn id="367" idx="2"/>
            </p:cNvCxnSpPr>
            <p:nvPr/>
          </p:nvCxnSpPr>
          <p:spPr>
            <a:xfrm rot="10800000">
              <a:off x="2873611" y="7948226"/>
              <a:ext cx="513900" cy="230700"/>
            </a:xfrm>
            <a:prstGeom prst="straightConnector1">
              <a:avLst/>
            </a:prstGeom>
            <a:noFill/>
            <a:ln cap="flat" cmpd="sng" w="9525">
              <a:solidFill>
                <a:srgbClr val="000000"/>
              </a:solidFill>
              <a:prstDash val="solid"/>
              <a:round/>
              <a:headEnd len="med" w="med" type="triangle"/>
              <a:tailEnd len="med" w="med" type="none"/>
            </a:ln>
          </p:spPr>
        </p:cxnSp>
        <p:sp>
          <p:nvSpPr>
            <p:cNvPr id="376" name="Google Shape;376;p49"/>
            <p:cNvSpPr/>
            <p:nvPr/>
          </p:nvSpPr>
          <p:spPr>
            <a:xfrm>
              <a:off x="1681139"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380" name="Google Shape;380;p49"/>
            <p:cNvSpPr/>
            <p:nvPr/>
          </p:nvSpPr>
          <p:spPr>
            <a:xfrm>
              <a:off x="3269050"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D</a:t>
              </a:r>
              <a:endParaRPr sz="700"/>
            </a:p>
          </p:txBody>
        </p:sp>
        <p:sp>
          <p:nvSpPr>
            <p:cNvPr id="381" name="Google Shape;381;p49"/>
            <p:cNvSpPr/>
            <p:nvPr/>
          </p:nvSpPr>
          <p:spPr>
            <a:xfrm>
              <a:off x="3798353" y="8674168"/>
              <a:ext cx="288300" cy="288300"/>
            </a:xfrm>
            <a:prstGeom prst="pentagon">
              <a:avLst>
                <a:gd fmla="val 105146" name="hf"/>
                <a:gd fmla="val 110557" name="vf"/>
              </a:avLst>
            </a:prstGeom>
            <a:solidFill>
              <a:srgbClr val="D9EAD3"/>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cxnSp>
          <p:nvCxnSpPr>
            <p:cNvPr id="382" name="Google Shape;382;p49"/>
            <p:cNvCxnSpPr>
              <a:stCxn id="381" idx="0"/>
              <a:endCxn id="368" idx="2"/>
            </p:cNvCxnSpPr>
            <p:nvPr/>
          </p:nvCxnSpPr>
          <p:spPr>
            <a:xfrm rot="10800000">
              <a:off x="3846203" y="7434268"/>
              <a:ext cx="96300" cy="1239900"/>
            </a:xfrm>
            <a:prstGeom prst="straightConnector1">
              <a:avLst/>
            </a:prstGeom>
            <a:noFill/>
            <a:ln cap="flat" cmpd="sng" w="9525">
              <a:solidFill>
                <a:srgbClr val="000000"/>
              </a:solidFill>
              <a:prstDash val="solid"/>
              <a:round/>
              <a:headEnd len="med" w="med" type="triangle"/>
              <a:tailEnd len="med" w="med" type="none"/>
            </a:ln>
          </p:spPr>
        </p:cxnSp>
        <p:cxnSp>
          <p:nvCxnSpPr>
            <p:cNvPr id="383" name="Google Shape;383;p49"/>
            <p:cNvCxnSpPr>
              <a:stCxn id="380" idx="0"/>
              <a:endCxn id="365" idx="2"/>
            </p:cNvCxnSpPr>
            <p:nvPr/>
          </p:nvCxnSpPr>
          <p:spPr>
            <a:xfrm rot="10800000">
              <a:off x="3387400" y="8467168"/>
              <a:ext cx="25800" cy="207000"/>
            </a:xfrm>
            <a:prstGeom prst="straightConnector1">
              <a:avLst/>
            </a:prstGeom>
            <a:noFill/>
            <a:ln cap="flat" cmpd="sng" w="9525">
              <a:solidFill>
                <a:srgbClr val="000000"/>
              </a:solidFill>
              <a:prstDash val="solid"/>
              <a:round/>
              <a:headEnd len="med" w="med" type="triangle"/>
              <a:tailEnd len="med" w="med" type="none"/>
            </a:ln>
          </p:spPr>
        </p:cxnSp>
      </p:grpSp>
      <p:sp>
        <p:nvSpPr>
          <p:cNvPr id="384" name="Google Shape;384;p49"/>
          <p:cNvSpPr txBox="1"/>
          <p:nvPr/>
        </p:nvSpPr>
        <p:spPr>
          <a:xfrm>
            <a:off x="2140259" y="3626263"/>
            <a:ext cx="23721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Partial merkle trie with relevant data needed for transactions. (Proof of Validity)</a:t>
            </a:r>
            <a:endParaRPr b="1" sz="1200">
              <a:solidFill>
                <a:schemeClr val="dk1"/>
              </a:solidFill>
              <a:latin typeface="Roboto"/>
              <a:ea typeface="Roboto"/>
              <a:cs typeface="Roboto"/>
              <a:sym typeface="Roboto"/>
            </a:endParaRPr>
          </a:p>
        </p:txBody>
      </p:sp>
      <p:sp>
        <p:nvSpPr>
          <p:cNvPr id="385" name="Google Shape;385;p49"/>
          <p:cNvSpPr txBox="1"/>
          <p:nvPr/>
        </p:nvSpPr>
        <p:spPr>
          <a:xfrm>
            <a:off x="4402625" y="1686388"/>
            <a:ext cx="21009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State Transition Function</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b="1" lang="en" sz="1200">
                <a:solidFill>
                  <a:schemeClr val="dk1"/>
                </a:solidFill>
                <a:latin typeface="Roboto"/>
                <a:ea typeface="Roboto"/>
                <a:cs typeface="Roboto"/>
                <a:sym typeface="Roboto"/>
              </a:rPr>
              <a:t>Validates the Block</a:t>
            </a:r>
            <a:endParaRPr b="1" sz="1200">
              <a:solidFill>
                <a:schemeClr val="dk1"/>
              </a:solidFill>
              <a:latin typeface="Roboto"/>
              <a:ea typeface="Roboto"/>
              <a:cs typeface="Roboto"/>
              <a:sym typeface="Roboto"/>
            </a:endParaRPr>
          </a:p>
        </p:txBody>
      </p:sp>
      <p:cxnSp>
        <p:nvCxnSpPr>
          <p:cNvPr id="386" name="Google Shape;386;p49"/>
          <p:cNvCxnSpPr>
            <a:stCxn id="362" idx="3"/>
            <a:endCxn id="355" idx="1"/>
          </p:cNvCxnSpPr>
          <p:nvPr/>
        </p:nvCxnSpPr>
        <p:spPr>
          <a:xfrm>
            <a:off x="4012035" y="2887175"/>
            <a:ext cx="755100" cy="0"/>
          </a:xfrm>
          <a:prstGeom prst="straightConnector1">
            <a:avLst/>
          </a:prstGeom>
          <a:noFill/>
          <a:ln cap="flat" cmpd="sng" w="38100">
            <a:solidFill>
              <a:schemeClr val="dk1"/>
            </a:solidFill>
            <a:prstDash val="solid"/>
            <a:round/>
            <a:headEnd len="med" w="med" type="none"/>
            <a:tailEnd len="med" w="med" type="triangle"/>
          </a:ln>
        </p:spPr>
      </p:cxnSp>
      <p:cxnSp>
        <p:nvCxnSpPr>
          <p:cNvPr id="387" name="Google Shape;387;p49"/>
          <p:cNvCxnSpPr>
            <a:stCxn id="355" idx="3"/>
            <a:endCxn id="388" idx="1"/>
          </p:cNvCxnSpPr>
          <p:nvPr/>
        </p:nvCxnSpPr>
        <p:spPr>
          <a:xfrm>
            <a:off x="6138880" y="2887175"/>
            <a:ext cx="755100" cy="0"/>
          </a:xfrm>
          <a:prstGeom prst="straightConnector1">
            <a:avLst/>
          </a:prstGeom>
          <a:noFill/>
          <a:ln cap="flat" cmpd="sng" w="38100">
            <a:solidFill>
              <a:schemeClr val="dk1"/>
            </a:solidFill>
            <a:prstDash val="solid"/>
            <a:round/>
            <a:headEnd len="med" w="med" type="none"/>
            <a:tailEnd len="med" w="med" type="triangle"/>
          </a:ln>
        </p:spPr>
      </p:cxnSp>
      <p:grpSp>
        <p:nvGrpSpPr>
          <p:cNvPr id="389" name="Google Shape;389;p49"/>
          <p:cNvGrpSpPr/>
          <p:nvPr/>
        </p:nvGrpSpPr>
        <p:grpSpPr>
          <a:xfrm>
            <a:off x="6894125" y="2201375"/>
            <a:ext cx="1371600" cy="1371600"/>
            <a:chOff x="1499200" y="6316300"/>
            <a:chExt cx="2743200" cy="2743200"/>
          </a:xfrm>
        </p:grpSpPr>
        <p:sp>
          <p:nvSpPr>
            <p:cNvPr id="388" name="Google Shape;388;p49"/>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45725" lIns="45725" spcFirstLastPara="1" rIns="45725" wrap="square" tIns="45725">
              <a:noAutofit/>
            </a:bodyPr>
            <a:lstStyle/>
            <a:p>
              <a:pPr indent="0" lvl="0" marL="0" rtl="0" algn="l">
                <a:spcBef>
                  <a:spcPts val="0"/>
                </a:spcBef>
                <a:spcAft>
                  <a:spcPts val="0"/>
                </a:spcAft>
                <a:buNone/>
              </a:pPr>
              <a:r>
                <a:t/>
              </a:r>
              <a:endParaRPr sz="1200"/>
            </a:p>
          </p:txBody>
        </p:sp>
        <p:sp>
          <p:nvSpPr>
            <p:cNvPr id="390" name="Google Shape;390;p49"/>
            <p:cNvSpPr/>
            <p:nvPr/>
          </p:nvSpPr>
          <p:spPr>
            <a:xfrm>
              <a:off x="2210442"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B’</a:t>
              </a:r>
              <a:endParaRPr sz="700"/>
            </a:p>
          </p:txBody>
        </p:sp>
        <p:sp>
          <p:nvSpPr>
            <p:cNvPr id="391" name="Google Shape;391;p49"/>
            <p:cNvSpPr/>
            <p:nvPr/>
          </p:nvSpPr>
          <p:spPr>
            <a:xfrm>
              <a:off x="2739746"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392" name="Google Shape;392;p49"/>
            <p:cNvSpPr/>
            <p:nvPr/>
          </p:nvSpPr>
          <p:spPr>
            <a:xfrm>
              <a:off x="3243361" y="8178926"/>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3" name="Google Shape;393;p49"/>
            <p:cNvSpPr/>
            <p:nvPr/>
          </p:nvSpPr>
          <p:spPr>
            <a:xfrm>
              <a:off x="1756958" y="7145941"/>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4" name="Google Shape;394;p49"/>
            <p:cNvSpPr/>
            <p:nvPr/>
          </p:nvSpPr>
          <p:spPr>
            <a:xfrm>
              <a:off x="2729540" y="7659904"/>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5" name="Google Shape;395;p49"/>
            <p:cNvSpPr/>
            <p:nvPr/>
          </p:nvSpPr>
          <p:spPr>
            <a:xfrm>
              <a:off x="3702009" y="7145941"/>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6" name="Google Shape;396;p49"/>
            <p:cNvSpPr/>
            <p:nvPr/>
          </p:nvSpPr>
          <p:spPr>
            <a:xfrm>
              <a:off x="2729483" y="7145941"/>
              <a:ext cx="288300" cy="2883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7" name="Google Shape;397;p49"/>
            <p:cNvSpPr/>
            <p:nvPr/>
          </p:nvSpPr>
          <p:spPr>
            <a:xfrm>
              <a:off x="2739745" y="6493213"/>
              <a:ext cx="288300" cy="288300"/>
            </a:xfrm>
            <a:prstGeom prst="rect">
              <a:avLst/>
            </a:prstGeom>
            <a:solidFill>
              <a:srgbClr val="FF00FF"/>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98" name="Google Shape;398;p49"/>
            <p:cNvCxnSpPr>
              <a:stCxn id="393" idx="0"/>
              <a:endCxn id="397" idx="2"/>
            </p:cNvCxnSpPr>
            <p:nvPr/>
          </p:nvCxnSpPr>
          <p:spPr>
            <a:xfrm flipH="1" rot="10800000">
              <a:off x="1901108" y="6781441"/>
              <a:ext cx="982800" cy="364500"/>
            </a:xfrm>
            <a:prstGeom prst="straightConnector1">
              <a:avLst/>
            </a:prstGeom>
            <a:noFill/>
            <a:ln cap="flat" cmpd="sng" w="9525">
              <a:solidFill>
                <a:srgbClr val="000000"/>
              </a:solidFill>
              <a:prstDash val="solid"/>
              <a:round/>
              <a:headEnd len="med" w="med" type="triangle"/>
              <a:tailEnd len="med" w="med" type="none"/>
            </a:ln>
          </p:spPr>
        </p:cxnSp>
        <p:cxnSp>
          <p:nvCxnSpPr>
            <p:cNvPr id="399" name="Google Shape;399;p49"/>
            <p:cNvCxnSpPr>
              <a:stCxn id="396" idx="0"/>
              <a:endCxn id="397" idx="2"/>
            </p:cNvCxnSpPr>
            <p:nvPr/>
          </p:nvCxnSpPr>
          <p:spPr>
            <a:xfrm flipH="1" rot="10800000">
              <a:off x="2873633" y="6781441"/>
              <a:ext cx="10200" cy="364500"/>
            </a:xfrm>
            <a:prstGeom prst="straightConnector1">
              <a:avLst/>
            </a:prstGeom>
            <a:noFill/>
            <a:ln cap="flat" cmpd="sng" w="9525">
              <a:solidFill>
                <a:srgbClr val="000000"/>
              </a:solidFill>
              <a:prstDash val="solid"/>
              <a:round/>
              <a:headEnd len="med" w="med" type="triangle"/>
              <a:tailEnd len="med" w="med" type="none"/>
            </a:ln>
          </p:spPr>
        </p:cxnSp>
        <p:cxnSp>
          <p:nvCxnSpPr>
            <p:cNvPr id="400" name="Google Shape;400;p49"/>
            <p:cNvCxnSpPr>
              <a:stCxn id="394" idx="0"/>
              <a:endCxn id="396" idx="2"/>
            </p:cNvCxnSpPr>
            <p:nvPr/>
          </p:nvCxnSpPr>
          <p:spPr>
            <a:xfrm rot="10800000">
              <a:off x="2873690" y="7434304"/>
              <a:ext cx="0" cy="225600"/>
            </a:xfrm>
            <a:prstGeom prst="straightConnector1">
              <a:avLst/>
            </a:prstGeom>
            <a:noFill/>
            <a:ln cap="flat" cmpd="sng" w="9525">
              <a:solidFill>
                <a:srgbClr val="000000"/>
              </a:solidFill>
              <a:prstDash val="solid"/>
              <a:round/>
              <a:headEnd len="med" w="med" type="triangle"/>
              <a:tailEnd len="med" w="med" type="none"/>
            </a:ln>
          </p:spPr>
        </p:cxnSp>
        <p:cxnSp>
          <p:nvCxnSpPr>
            <p:cNvPr id="401" name="Google Shape;401;p49"/>
            <p:cNvCxnSpPr>
              <a:stCxn id="395" idx="0"/>
              <a:endCxn id="397" idx="2"/>
            </p:cNvCxnSpPr>
            <p:nvPr/>
          </p:nvCxnSpPr>
          <p:spPr>
            <a:xfrm rot="10800000">
              <a:off x="2883759" y="6781441"/>
              <a:ext cx="962400" cy="364500"/>
            </a:xfrm>
            <a:prstGeom prst="straightConnector1">
              <a:avLst/>
            </a:prstGeom>
            <a:noFill/>
            <a:ln cap="flat" cmpd="sng" w="9525">
              <a:solidFill>
                <a:srgbClr val="000000"/>
              </a:solidFill>
              <a:prstDash val="solid"/>
              <a:round/>
              <a:headEnd len="med" w="med" type="triangle"/>
              <a:tailEnd len="med" w="med" type="none"/>
            </a:ln>
          </p:spPr>
        </p:cxnSp>
        <p:cxnSp>
          <p:nvCxnSpPr>
            <p:cNvPr id="402" name="Google Shape;402;p49"/>
            <p:cNvCxnSpPr>
              <a:stCxn id="403" idx="0"/>
              <a:endCxn id="393" idx="2"/>
            </p:cNvCxnSpPr>
            <p:nvPr/>
          </p:nvCxnSpPr>
          <p:spPr>
            <a:xfrm flipH="1" rot="10800000">
              <a:off x="1825289" y="7434268"/>
              <a:ext cx="75900" cy="1239900"/>
            </a:xfrm>
            <a:prstGeom prst="straightConnector1">
              <a:avLst/>
            </a:prstGeom>
            <a:noFill/>
            <a:ln cap="flat" cmpd="sng" w="9525">
              <a:solidFill>
                <a:srgbClr val="000000"/>
              </a:solidFill>
              <a:prstDash val="solid"/>
              <a:round/>
              <a:headEnd len="med" w="med" type="triangle"/>
              <a:tailEnd len="med" w="med" type="none"/>
            </a:ln>
          </p:spPr>
        </p:cxnSp>
        <p:cxnSp>
          <p:nvCxnSpPr>
            <p:cNvPr id="404" name="Google Shape;404;p49"/>
            <p:cNvCxnSpPr>
              <a:stCxn id="390" idx="0"/>
              <a:endCxn id="393" idx="2"/>
            </p:cNvCxnSpPr>
            <p:nvPr/>
          </p:nvCxnSpPr>
          <p:spPr>
            <a:xfrm rot="10800000">
              <a:off x="1900992" y="7434268"/>
              <a:ext cx="453600" cy="1239900"/>
            </a:xfrm>
            <a:prstGeom prst="straightConnector1">
              <a:avLst/>
            </a:prstGeom>
            <a:noFill/>
            <a:ln cap="flat" cmpd="sng" w="9525">
              <a:solidFill>
                <a:srgbClr val="000000"/>
              </a:solidFill>
              <a:prstDash val="solid"/>
              <a:round/>
              <a:headEnd len="med" w="med" type="triangle"/>
              <a:tailEnd len="med" w="med" type="none"/>
            </a:ln>
          </p:spPr>
        </p:cxnSp>
        <p:cxnSp>
          <p:nvCxnSpPr>
            <p:cNvPr id="405" name="Google Shape;405;p49"/>
            <p:cNvCxnSpPr>
              <a:stCxn id="391" idx="0"/>
              <a:endCxn id="394" idx="2"/>
            </p:cNvCxnSpPr>
            <p:nvPr/>
          </p:nvCxnSpPr>
          <p:spPr>
            <a:xfrm rot="10800000">
              <a:off x="2873696" y="7948168"/>
              <a:ext cx="10200" cy="726000"/>
            </a:xfrm>
            <a:prstGeom prst="straightConnector1">
              <a:avLst/>
            </a:prstGeom>
            <a:noFill/>
            <a:ln cap="flat" cmpd="sng" w="9525">
              <a:solidFill>
                <a:srgbClr val="000000"/>
              </a:solidFill>
              <a:prstDash val="solid"/>
              <a:round/>
              <a:headEnd len="med" w="med" type="triangle"/>
              <a:tailEnd len="med" w="med" type="none"/>
            </a:ln>
          </p:spPr>
        </p:cxnSp>
        <p:cxnSp>
          <p:nvCxnSpPr>
            <p:cNvPr id="406" name="Google Shape;406;p49"/>
            <p:cNvCxnSpPr>
              <a:stCxn id="392" idx="0"/>
              <a:endCxn id="394" idx="2"/>
            </p:cNvCxnSpPr>
            <p:nvPr/>
          </p:nvCxnSpPr>
          <p:spPr>
            <a:xfrm rot="10800000">
              <a:off x="2873611" y="7948226"/>
              <a:ext cx="513900" cy="230700"/>
            </a:xfrm>
            <a:prstGeom prst="straightConnector1">
              <a:avLst/>
            </a:prstGeom>
            <a:noFill/>
            <a:ln cap="flat" cmpd="sng" w="9525">
              <a:solidFill>
                <a:srgbClr val="000000"/>
              </a:solidFill>
              <a:prstDash val="solid"/>
              <a:round/>
              <a:headEnd len="med" w="med" type="triangle"/>
              <a:tailEnd len="med" w="med" type="none"/>
            </a:ln>
          </p:spPr>
        </p:cxnSp>
        <p:sp>
          <p:nvSpPr>
            <p:cNvPr id="403" name="Google Shape;403;p49"/>
            <p:cNvSpPr/>
            <p:nvPr/>
          </p:nvSpPr>
          <p:spPr>
            <a:xfrm>
              <a:off x="1681139"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407" name="Google Shape;407;p49"/>
            <p:cNvSpPr/>
            <p:nvPr/>
          </p:nvSpPr>
          <p:spPr>
            <a:xfrm>
              <a:off x="3269050"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D’</a:t>
              </a:r>
              <a:endParaRPr sz="700"/>
            </a:p>
          </p:txBody>
        </p:sp>
        <p:sp>
          <p:nvSpPr>
            <p:cNvPr id="408" name="Google Shape;408;p49"/>
            <p:cNvSpPr/>
            <p:nvPr/>
          </p:nvSpPr>
          <p:spPr>
            <a:xfrm>
              <a:off x="3798353" y="8674168"/>
              <a:ext cx="288300" cy="288300"/>
            </a:xfrm>
            <a:prstGeom prst="pentagon">
              <a:avLst>
                <a:gd fmla="val 105146" name="hf"/>
                <a:gd fmla="val 110557" name="vf"/>
              </a:avLst>
            </a:prstGeom>
            <a:solidFill>
              <a:srgbClr val="EAD1DC"/>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cxnSp>
          <p:nvCxnSpPr>
            <p:cNvPr id="409" name="Google Shape;409;p49"/>
            <p:cNvCxnSpPr>
              <a:stCxn id="408" idx="0"/>
              <a:endCxn id="395" idx="2"/>
            </p:cNvCxnSpPr>
            <p:nvPr/>
          </p:nvCxnSpPr>
          <p:spPr>
            <a:xfrm rot="10800000">
              <a:off x="3846203" y="7434268"/>
              <a:ext cx="96300" cy="1239900"/>
            </a:xfrm>
            <a:prstGeom prst="straightConnector1">
              <a:avLst/>
            </a:prstGeom>
            <a:noFill/>
            <a:ln cap="flat" cmpd="sng" w="9525">
              <a:solidFill>
                <a:srgbClr val="000000"/>
              </a:solidFill>
              <a:prstDash val="solid"/>
              <a:round/>
              <a:headEnd len="med" w="med" type="triangle"/>
              <a:tailEnd len="med" w="med" type="none"/>
            </a:ln>
          </p:spPr>
        </p:cxnSp>
        <p:cxnSp>
          <p:nvCxnSpPr>
            <p:cNvPr id="410" name="Google Shape;410;p49"/>
            <p:cNvCxnSpPr>
              <a:stCxn id="407" idx="0"/>
              <a:endCxn id="392" idx="2"/>
            </p:cNvCxnSpPr>
            <p:nvPr/>
          </p:nvCxnSpPr>
          <p:spPr>
            <a:xfrm rot="10800000">
              <a:off x="3387400" y="8467168"/>
              <a:ext cx="25800" cy="207000"/>
            </a:xfrm>
            <a:prstGeom prst="straightConnector1">
              <a:avLst/>
            </a:prstGeom>
            <a:noFill/>
            <a:ln cap="flat" cmpd="sng" w="9525">
              <a:solidFill>
                <a:srgbClr val="000000"/>
              </a:solidFill>
              <a:prstDash val="solid"/>
              <a:round/>
              <a:headEnd len="med" w="med" type="triangle"/>
              <a:tailEnd len="med" w="med" type="none"/>
            </a:ln>
          </p:spPr>
        </p:cxnSp>
      </p:grpSp>
      <p:sp>
        <p:nvSpPr>
          <p:cNvPr id="411" name="Google Shape;411;p49"/>
          <p:cNvSpPr txBox="1"/>
          <p:nvPr/>
        </p:nvSpPr>
        <p:spPr>
          <a:xfrm>
            <a:off x="6529475" y="3626263"/>
            <a:ext cx="21009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New State Root</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b="1" lang="en" sz="1200">
                <a:solidFill>
                  <a:schemeClr val="dk1"/>
                </a:solidFill>
                <a:latin typeface="Roboto"/>
                <a:ea typeface="Roboto"/>
                <a:cs typeface="Roboto"/>
                <a:sym typeface="Roboto"/>
              </a:rPr>
              <a:t>Generated</a:t>
            </a:r>
            <a:endParaRPr b="1" sz="1200">
              <a:solidFill>
                <a:schemeClr val="dk1"/>
              </a:solidFill>
              <a:latin typeface="Roboto"/>
              <a:ea typeface="Roboto"/>
              <a:cs typeface="Roboto"/>
              <a:sym typeface="Roboto"/>
            </a:endParaRPr>
          </a:p>
        </p:txBody>
      </p:sp>
      <p:sp>
        <p:nvSpPr>
          <p:cNvPr id="412" name="Google Shape;412;p49"/>
          <p:cNvSpPr/>
          <p:nvPr/>
        </p:nvSpPr>
        <p:spPr>
          <a:xfrm>
            <a:off x="2097438" y="2688863"/>
            <a:ext cx="330900" cy="330900"/>
          </a:xfrm>
          <a:prstGeom prst="plus">
            <a:avLst>
              <a:gd fmla="val 38938" name="adj"/>
            </a:avLst>
          </a:prstGeom>
          <a:solidFill>
            <a:schemeClr val="dk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cxnSp>
        <p:nvCxnSpPr>
          <p:cNvPr id="418" name="Google Shape;418;p50"/>
          <p:cNvCxnSpPr>
            <a:stCxn id="419" idx="0"/>
            <a:endCxn id="420" idx="1"/>
          </p:cNvCxnSpPr>
          <p:nvPr/>
        </p:nvCxnSpPr>
        <p:spPr>
          <a:xfrm flipH="1" rot="10800000">
            <a:off x="6584959" y="3198975"/>
            <a:ext cx="1475400" cy="735900"/>
          </a:xfrm>
          <a:prstGeom prst="straightConnector1">
            <a:avLst/>
          </a:prstGeom>
          <a:noFill/>
          <a:ln cap="flat" cmpd="sng" w="38100">
            <a:solidFill>
              <a:srgbClr val="000000"/>
            </a:solidFill>
            <a:prstDash val="solid"/>
            <a:round/>
            <a:headEnd len="med" w="med" type="none"/>
            <a:tailEnd len="med" w="med" type="none"/>
          </a:ln>
        </p:spPr>
      </p:cxnSp>
      <p:sp>
        <p:nvSpPr>
          <p:cNvPr id="421" name="Google Shape;421;p50"/>
          <p:cNvSpPr/>
          <p:nvPr/>
        </p:nvSpPr>
        <p:spPr>
          <a:xfrm rot="1799714">
            <a:off x="336937" y="2598577"/>
            <a:ext cx="800515" cy="800515"/>
          </a:xfrm>
          <a:prstGeom prst="roundRect">
            <a:avLst>
              <a:gd fmla="val 16667" name="adj"/>
            </a:avLst>
          </a:prstGeom>
          <a:solidFill>
            <a:srgbClr val="98999A"/>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2" name="Google Shape;422;p50"/>
          <p:cNvSpPr/>
          <p:nvPr/>
        </p:nvSpPr>
        <p:spPr>
          <a:xfrm>
            <a:off x="4171794" y="372875"/>
            <a:ext cx="800400" cy="800400"/>
          </a:xfrm>
          <a:prstGeom prst="roundRect">
            <a:avLst>
              <a:gd fmla="val 16667" name="adj"/>
            </a:avLst>
          </a:prstGeom>
          <a:solidFill>
            <a:srgbClr val="98999A"/>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0" name="Google Shape;420;p50"/>
          <p:cNvSpPr/>
          <p:nvPr/>
        </p:nvSpPr>
        <p:spPr>
          <a:xfrm rot="-1799714">
            <a:off x="8006697" y="2598648"/>
            <a:ext cx="800515" cy="800515"/>
          </a:xfrm>
          <a:prstGeom prst="roundRect">
            <a:avLst>
              <a:gd fmla="val 16667" name="adj"/>
            </a:avLst>
          </a:prstGeom>
          <a:solidFill>
            <a:srgbClr val="98999A"/>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23" name="Google Shape;423;p50"/>
          <p:cNvCxnSpPr>
            <a:stCxn id="421" idx="3"/>
            <a:endCxn id="424" idx="0"/>
          </p:cNvCxnSpPr>
          <p:nvPr/>
        </p:nvCxnSpPr>
        <p:spPr>
          <a:xfrm>
            <a:off x="1083845" y="3198935"/>
            <a:ext cx="1479600" cy="717000"/>
          </a:xfrm>
          <a:prstGeom prst="straightConnector1">
            <a:avLst/>
          </a:prstGeom>
          <a:noFill/>
          <a:ln cap="flat" cmpd="sng" w="38100">
            <a:solidFill>
              <a:srgbClr val="000000"/>
            </a:solidFill>
            <a:prstDash val="solid"/>
            <a:round/>
            <a:headEnd len="med" w="med" type="none"/>
            <a:tailEnd len="med" w="med" type="none"/>
          </a:ln>
        </p:spPr>
      </p:cxnSp>
      <p:cxnSp>
        <p:nvCxnSpPr>
          <p:cNvPr id="425" name="Google Shape;425;p50"/>
          <p:cNvCxnSpPr>
            <a:stCxn id="422" idx="2"/>
          </p:cNvCxnSpPr>
          <p:nvPr/>
        </p:nvCxnSpPr>
        <p:spPr>
          <a:xfrm>
            <a:off x="4571994" y="1173275"/>
            <a:ext cx="0" cy="1677000"/>
          </a:xfrm>
          <a:prstGeom prst="straightConnector1">
            <a:avLst/>
          </a:prstGeom>
          <a:noFill/>
          <a:ln cap="flat" cmpd="sng" w="38100">
            <a:solidFill>
              <a:srgbClr val="000000"/>
            </a:solidFill>
            <a:prstDash val="solid"/>
            <a:round/>
            <a:headEnd len="med" w="med" type="none"/>
            <a:tailEnd len="med" w="med" type="none"/>
          </a:ln>
        </p:spPr>
      </p:cxnSp>
      <p:sp>
        <p:nvSpPr>
          <p:cNvPr id="426" name="Google Shape;426;p50"/>
          <p:cNvSpPr/>
          <p:nvPr/>
        </p:nvSpPr>
        <p:spPr>
          <a:xfrm>
            <a:off x="2074760" y="2657579"/>
            <a:ext cx="4994400" cy="4995600"/>
          </a:xfrm>
          <a:prstGeom prst="blockArc">
            <a:avLst>
              <a:gd fmla="val 10800000" name="adj1"/>
              <a:gd fmla="val 21581330" name="adj2"/>
              <a:gd fmla="val 11482" name="adj3"/>
            </a:avLst>
          </a:prstGeom>
          <a:solidFill>
            <a:srgbClr val="D90071"/>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7" name="Google Shape;427;p50"/>
          <p:cNvSpPr/>
          <p:nvPr/>
        </p:nvSpPr>
        <p:spPr>
          <a:xfrm>
            <a:off x="4439010" y="2781545"/>
            <a:ext cx="270300" cy="2703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9" name="Google Shape;419;p50"/>
          <p:cNvSpPr/>
          <p:nvPr/>
        </p:nvSpPr>
        <p:spPr>
          <a:xfrm rot="3597797">
            <a:off x="6332809" y="3867375"/>
            <a:ext cx="270300" cy="2703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4" name="Google Shape;424;p50"/>
          <p:cNvSpPr/>
          <p:nvPr/>
        </p:nvSpPr>
        <p:spPr>
          <a:xfrm rot="-3597797">
            <a:off x="2545296" y="3848293"/>
            <a:ext cx="270300" cy="2703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8" name="Google Shape;428;p50"/>
          <p:cNvSpPr/>
          <p:nvPr/>
        </p:nvSpPr>
        <p:spPr>
          <a:xfrm>
            <a:off x="4436876" y="637972"/>
            <a:ext cx="270300" cy="270300"/>
          </a:xfrm>
          <a:prstGeom prst="roundRect">
            <a:avLst>
              <a:gd fmla="val 16667" name="adj"/>
            </a:avLst>
          </a:prstGeom>
          <a:solidFill>
            <a:srgbClr val="00B2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9" name="Google Shape;429;p50"/>
          <p:cNvSpPr/>
          <p:nvPr/>
        </p:nvSpPr>
        <p:spPr>
          <a:xfrm rot="3597797">
            <a:off x="8271775" y="2863773"/>
            <a:ext cx="270300" cy="270300"/>
          </a:xfrm>
          <a:prstGeom prst="roundRect">
            <a:avLst>
              <a:gd fmla="val 16667" name="adj"/>
            </a:avLst>
          </a:prstGeom>
          <a:solidFill>
            <a:srgbClr val="660000"/>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0" name="Google Shape;430;p50"/>
          <p:cNvSpPr/>
          <p:nvPr/>
        </p:nvSpPr>
        <p:spPr>
          <a:xfrm rot="-3597797">
            <a:off x="602081" y="2863789"/>
            <a:ext cx="270300" cy="270300"/>
          </a:xfrm>
          <a:prstGeom prst="roundRect">
            <a:avLst>
              <a:gd fmla="val 16667" name="adj"/>
            </a:avLst>
          </a:prstGeom>
          <a:solidFill>
            <a:srgbClr val="6D3AEE"/>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31" name="Google Shape;431;p50"/>
          <p:cNvPicPr preferRelativeResize="0"/>
          <p:nvPr/>
        </p:nvPicPr>
        <p:blipFill rotWithShape="1">
          <a:blip r:embed="rId3">
            <a:alphaModFix/>
          </a:blip>
          <a:srcRect b="0" l="0" r="0" t="0"/>
          <a:stretch/>
        </p:blipFill>
        <p:spPr>
          <a:xfrm>
            <a:off x="3598058" y="3611276"/>
            <a:ext cx="457200" cy="457200"/>
          </a:xfrm>
          <a:prstGeom prst="rect">
            <a:avLst/>
          </a:prstGeom>
          <a:noFill/>
          <a:ln>
            <a:noFill/>
          </a:ln>
        </p:spPr>
      </p:pic>
      <p:pic>
        <p:nvPicPr>
          <p:cNvPr id="432" name="Google Shape;432;p50"/>
          <p:cNvPicPr preferRelativeResize="0"/>
          <p:nvPr/>
        </p:nvPicPr>
        <p:blipFill rotWithShape="1">
          <a:blip r:embed="rId4">
            <a:alphaModFix/>
          </a:blip>
          <a:srcRect b="0" l="0" r="0" t="0"/>
          <a:stretch/>
        </p:blipFill>
        <p:spPr>
          <a:xfrm>
            <a:off x="4345527" y="3589275"/>
            <a:ext cx="457200" cy="457200"/>
          </a:xfrm>
          <a:prstGeom prst="rect">
            <a:avLst/>
          </a:prstGeom>
          <a:noFill/>
          <a:ln>
            <a:noFill/>
          </a:ln>
        </p:spPr>
      </p:pic>
      <p:pic>
        <p:nvPicPr>
          <p:cNvPr id="433" name="Google Shape;433;p50"/>
          <p:cNvPicPr preferRelativeResize="0"/>
          <p:nvPr/>
        </p:nvPicPr>
        <p:blipFill rotWithShape="1">
          <a:blip r:embed="rId5">
            <a:alphaModFix/>
          </a:blip>
          <a:srcRect b="0" l="0" r="0" t="0"/>
          <a:stretch/>
        </p:blipFill>
        <p:spPr>
          <a:xfrm>
            <a:off x="5092995" y="3589275"/>
            <a:ext cx="457200" cy="457200"/>
          </a:xfrm>
          <a:prstGeom prst="rect">
            <a:avLst/>
          </a:prstGeom>
          <a:noFill/>
          <a:ln>
            <a:noFill/>
          </a:ln>
        </p:spPr>
      </p:pic>
      <p:sp>
        <p:nvSpPr>
          <p:cNvPr id="434" name="Google Shape;434;p50"/>
          <p:cNvSpPr txBox="1"/>
          <p:nvPr/>
        </p:nvSpPr>
        <p:spPr>
          <a:xfrm>
            <a:off x="2861275" y="4571450"/>
            <a:ext cx="34215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latin typeface="Inter"/>
                <a:ea typeface="Inter"/>
                <a:cs typeface="Inter"/>
                <a:sym typeface="Inter"/>
              </a:rPr>
              <a:t>Wasm Runtime and latest state root for Parachains already stored on the relay chain.</a:t>
            </a:r>
            <a:endParaRPr sz="1200">
              <a:latin typeface="Inter"/>
              <a:ea typeface="Inter"/>
              <a:cs typeface="Inter"/>
              <a:sym typeface="Inter"/>
            </a:endParaRPr>
          </a:p>
        </p:txBody>
      </p:sp>
      <p:pic>
        <p:nvPicPr>
          <p:cNvPr descr="preencoded.png" id="435" name="Google Shape;435;p50"/>
          <p:cNvPicPr preferRelativeResize="0"/>
          <p:nvPr/>
        </p:nvPicPr>
        <p:blipFill rotWithShape="1">
          <a:blip r:embed="rId6">
            <a:alphaModFix/>
          </a:blip>
          <a:srcRect b="0" l="0" r="0" t="0"/>
          <a:stretch/>
        </p:blipFill>
        <p:spPr>
          <a:xfrm>
            <a:off x="0" y="0"/>
            <a:ext cx="9144000" cy="470667"/>
          </a:xfrm>
          <a:prstGeom prst="rect">
            <a:avLst/>
          </a:prstGeom>
          <a:noFill/>
          <a:ln>
            <a:noFill/>
          </a:ln>
        </p:spPr>
      </p:pic>
      <p:grpSp>
        <p:nvGrpSpPr>
          <p:cNvPr id="436" name="Google Shape;436;p50"/>
          <p:cNvGrpSpPr/>
          <p:nvPr/>
        </p:nvGrpSpPr>
        <p:grpSpPr>
          <a:xfrm rot="1576917">
            <a:off x="1409556" y="2624265"/>
            <a:ext cx="758646" cy="836205"/>
            <a:chOff x="5534372" y="1445626"/>
            <a:chExt cx="1611900" cy="1855500"/>
          </a:xfrm>
        </p:grpSpPr>
        <p:sp>
          <p:nvSpPr>
            <p:cNvPr id="437" name="Google Shape;437;p50"/>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8" name="Google Shape;438;p50"/>
            <p:cNvSpPr/>
            <p:nvPr/>
          </p:nvSpPr>
          <p:spPr>
            <a:xfrm>
              <a:off x="5591250" y="1495852"/>
              <a:ext cx="1497000" cy="328500"/>
            </a:xfrm>
            <a:prstGeom prst="rect">
              <a:avLst/>
            </a:prstGeom>
            <a:solidFill>
              <a:srgbClr val="6D3AEE"/>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39" name="Google Shape;439;p50"/>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Block of Txs</a:t>
              </a:r>
              <a:endParaRPr b="1" sz="1200">
                <a:solidFill>
                  <a:schemeClr val="dk1"/>
                </a:solidFill>
                <a:latin typeface="Roboto"/>
                <a:ea typeface="Roboto"/>
                <a:cs typeface="Roboto"/>
                <a:sym typeface="Roboto"/>
              </a:endParaRPr>
            </a:p>
          </p:txBody>
        </p:sp>
      </p:grpSp>
      <p:grpSp>
        <p:nvGrpSpPr>
          <p:cNvPr id="440" name="Google Shape;440;p50"/>
          <p:cNvGrpSpPr/>
          <p:nvPr/>
        </p:nvGrpSpPr>
        <p:grpSpPr>
          <a:xfrm rot="1577229">
            <a:off x="1035621" y="3421085"/>
            <a:ext cx="758782" cy="758661"/>
            <a:chOff x="1499200" y="6316300"/>
            <a:chExt cx="2743200" cy="2743200"/>
          </a:xfrm>
        </p:grpSpPr>
        <p:sp>
          <p:nvSpPr>
            <p:cNvPr id="441" name="Google Shape;441;p50"/>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45725" lIns="45725" spcFirstLastPara="1" rIns="45725" wrap="square" tIns="45725">
              <a:noAutofit/>
            </a:bodyPr>
            <a:lstStyle/>
            <a:p>
              <a:pPr indent="0" lvl="0" marL="0" rtl="0" algn="ctr">
                <a:spcBef>
                  <a:spcPts val="0"/>
                </a:spcBef>
                <a:spcAft>
                  <a:spcPts val="0"/>
                </a:spcAft>
                <a:buNone/>
              </a:pPr>
              <a:r>
                <a:rPr lang="en" sz="1200"/>
                <a:t>PoV</a:t>
              </a:r>
              <a:endParaRPr sz="1200"/>
            </a:p>
          </p:txBody>
        </p:sp>
        <p:sp>
          <p:nvSpPr>
            <p:cNvPr id="442" name="Google Shape;442;p50"/>
            <p:cNvSpPr/>
            <p:nvPr/>
          </p:nvSpPr>
          <p:spPr>
            <a:xfrm>
              <a:off x="2527896"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443" name="Google Shape;443;p50"/>
            <p:cNvSpPr/>
            <p:nvPr/>
          </p:nvSpPr>
          <p:spPr>
            <a:xfrm>
              <a:off x="2527895" y="6431419"/>
              <a:ext cx="685800" cy="685800"/>
            </a:xfrm>
            <a:prstGeom prst="rect">
              <a:avLst/>
            </a:prstGeom>
            <a:solidFill>
              <a:srgbClr val="6D3AEE"/>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44" name="Google Shape;444;p50"/>
            <p:cNvCxnSpPr>
              <a:stCxn id="445" idx="0"/>
              <a:endCxn id="443" idx="2"/>
            </p:cNvCxnSpPr>
            <p:nvPr/>
          </p:nvCxnSpPr>
          <p:spPr>
            <a:xfrm rot="-1577204">
              <a:off x="1939457" y="7267862"/>
              <a:ext cx="966664" cy="66948"/>
            </a:xfrm>
            <a:prstGeom prst="straightConnector1">
              <a:avLst/>
            </a:prstGeom>
            <a:noFill/>
            <a:ln cap="flat" cmpd="sng" w="9525">
              <a:solidFill>
                <a:srgbClr val="000000"/>
              </a:solidFill>
              <a:prstDash val="solid"/>
              <a:round/>
              <a:headEnd len="med" w="med" type="triangle"/>
              <a:tailEnd len="med" w="med" type="none"/>
            </a:ln>
          </p:spPr>
        </p:cxnSp>
        <p:cxnSp>
          <p:nvCxnSpPr>
            <p:cNvPr id="446" name="Google Shape;446;p50"/>
            <p:cNvCxnSpPr>
              <a:stCxn id="442" idx="0"/>
              <a:endCxn id="443" idx="2"/>
            </p:cNvCxnSpPr>
            <p:nvPr/>
          </p:nvCxnSpPr>
          <p:spPr>
            <a:xfrm flipH="1" rot="9220244">
              <a:off x="2789291" y="7136095"/>
              <a:ext cx="163011" cy="330182"/>
            </a:xfrm>
            <a:prstGeom prst="straightConnector1">
              <a:avLst/>
            </a:prstGeom>
            <a:noFill/>
            <a:ln cap="flat" cmpd="sng" w="9525">
              <a:solidFill>
                <a:srgbClr val="000000"/>
              </a:solidFill>
              <a:prstDash val="solid"/>
              <a:round/>
              <a:headEnd len="med" w="med" type="triangle"/>
              <a:tailEnd len="med" w="med" type="none"/>
            </a:ln>
          </p:spPr>
        </p:cxnSp>
        <p:cxnSp>
          <p:nvCxnSpPr>
            <p:cNvPr id="447" name="Google Shape;447;p50"/>
            <p:cNvCxnSpPr>
              <a:stCxn id="448" idx="0"/>
              <a:endCxn id="443" idx="2"/>
            </p:cNvCxnSpPr>
            <p:nvPr/>
          </p:nvCxnSpPr>
          <p:spPr>
            <a:xfrm rot="9222652">
              <a:off x="2998416" y="6937814"/>
              <a:ext cx="640775" cy="727044"/>
            </a:xfrm>
            <a:prstGeom prst="straightConnector1">
              <a:avLst/>
            </a:prstGeom>
            <a:noFill/>
            <a:ln cap="flat" cmpd="sng" w="9525">
              <a:solidFill>
                <a:srgbClr val="000000"/>
              </a:solidFill>
              <a:prstDash val="solid"/>
              <a:round/>
              <a:headEnd len="med" w="med" type="triangle"/>
              <a:tailEnd len="med" w="med" type="none"/>
            </a:ln>
          </p:spPr>
        </p:cxnSp>
        <p:sp>
          <p:nvSpPr>
            <p:cNvPr id="445" name="Google Shape;445;p50"/>
            <p:cNvSpPr/>
            <p:nvPr/>
          </p:nvSpPr>
          <p:spPr>
            <a:xfrm>
              <a:off x="1631689"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448" name="Google Shape;448;p50"/>
            <p:cNvSpPr/>
            <p:nvPr/>
          </p:nvSpPr>
          <p:spPr>
            <a:xfrm>
              <a:off x="3424103"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grpSp>
      <p:sp>
        <p:nvSpPr>
          <p:cNvPr id="449" name="Google Shape;449;p50"/>
          <p:cNvSpPr/>
          <p:nvPr/>
        </p:nvSpPr>
        <p:spPr>
          <a:xfrm rot="1682090">
            <a:off x="1931862" y="3608412"/>
            <a:ext cx="402759" cy="201177"/>
          </a:xfrm>
          <a:prstGeom prst="rightArrow">
            <a:avLst>
              <a:gd fmla="val 50000" name="adj1"/>
              <a:gd fmla="val 50000" name="adj2"/>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50" name="Google Shape;450;p50"/>
          <p:cNvGrpSpPr/>
          <p:nvPr/>
        </p:nvGrpSpPr>
        <p:grpSpPr>
          <a:xfrm>
            <a:off x="3740974" y="1246721"/>
            <a:ext cx="758721" cy="836088"/>
            <a:chOff x="5534372" y="1445626"/>
            <a:chExt cx="1611900" cy="1855500"/>
          </a:xfrm>
        </p:grpSpPr>
        <p:sp>
          <p:nvSpPr>
            <p:cNvPr id="451" name="Google Shape;451;p50"/>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2" name="Google Shape;452;p50"/>
            <p:cNvSpPr/>
            <p:nvPr/>
          </p:nvSpPr>
          <p:spPr>
            <a:xfrm>
              <a:off x="5591250" y="1495852"/>
              <a:ext cx="1497000" cy="328500"/>
            </a:xfrm>
            <a:prstGeom prst="rect">
              <a:avLst/>
            </a:prstGeom>
            <a:solidFill>
              <a:srgbClr val="00B2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53" name="Google Shape;453;p50"/>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Block of Txs</a:t>
              </a:r>
              <a:endParaRPr b="1" sz="1200">
                <a:solidFill>
                  <a:schemeClr val="dk1"/>
                </a:solidFill>
                <a:latin typeface="Roboto"/>
                <a:ea typeface="Roboto"/>
                <a:cs typeface="Roboto"/>
                <a:sym typeface="Roboto"/>
              </a:endParaRPr>
            </a:p>
          </p:txBody>
        </p:sp>
      </p:grpSp>
      <p:grpSp>
        <p:nvGrpSpPr>
          <p:cNvPr id="454" name="Google Shape;454;p50"/>
          <p:cNvGrpSpPr/>
          <p:nvPr/>
        </p:nvGrpSpPr>
        <p:grpSpPr>
          <a:xfrm rot="1243">
            <a:off x="4644717" y="1324576"/>
            <a:ext cx="758769" cy="758769"/>
            <a:chOff x="1499200" y="6316300"/>
            <a:chExt cx="2743200" cy="2743200"/>
          </a:xfrm>
        </p:grpSpPr>
        <p:sp>
          <p:nvSpPr>
            <p:cNvPr id="455" name="Google Shape;455;p50"/>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45725" lIns="45725" spcFirstLastPara="1" rIns="45725" wrap="square" tIns="45725">
              <a:noAutofit/>
            </a:bodyPr>
            <a:lstStyle/>
            <a:p>
              <a:pPr indent="0" lvl="0" marL="0" rtl="0" algn="ctr">
                <a:spcBef>
                  <a:spcPts val="0"/>
                </a:spcBef>
                <a:spcAft>
                  <a:spcPts val="0"/>
                </a:spcAft>
                <a:buNone/>
              </a:pPr>
              <a:r>
                <a:rPr lang="en" sz="1200"/>
                <a:t>PoV</a:t>
              </a:r>
              <a:endParaRPr sz="1200"/>
            </a:p>
          </p:txBody>
        </p:sp>
        <p:sp>
          <p:nvSpPr>
            <p:cNvPr id="456" name="Google Shape;456;p50"/>
            <p:cNvSpPr/>
            <p:nvPr/>
          </p:nvSpPr>
          <p:spPr>
            <a:xfrm>
              <a:off x="2527896"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457" name="Google Shape;457;p50"/>
            <p:cNvSpPr/>
            <p:nvPr/>
          </p:nvSpPr>
          <p:spPr>
            <a:xfrm>
              <a:off x="2527895" y="6431419"/>
              <a:ext cx="685800" cy="685800"/>
            </a:xfrm>
            <a:prstGeom prst="rect">
              <a:avLst/>
            </a:prstGeom>
            <a:solidFill>
              <a:srgbClr val="00B2FF"/>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458" name="Google Shape;458;p50"/>
            <p:cNvCxnSpPr>
              <a:stCxn id="459" idx="0"/>
              <a:endCxn id="457" idx="2"/>
            </p:cNvCxnSpPr>
            <p:nvPr/>
          </p:nvCxnSpPr>
          <p:spPr>
            <a:xfrm flipH="1" rot="10798849">
              <a:off x="1974589" y="7117436"/>
              <a:ext cx="896100" cy="367800"/>
            </a:xfrm>
            <a:prstGeom prst="straightConnector1">
              <a:avLst/>
            </a:prstGeom>
            <a:noFill/>
            <a:ln cap="flat" cmpd="sng" w="9525">
              <a:solidFill>
                <a:srgbClr val="000000"/>
              </a:solidFill>
              <a:prstDash val="solid"/>
              <a:round/>
              <a:headEnd len="med" w="med" type="triangle"/>
              <a:tailEnd len="med" w="med" type="none"/>
            </a:ln>
          </p:spPr>
        </p:cxnSp>
        <p:cxnSp>
          <p:nvCxnSpPr>
            <p:cNvPr id="460" name="Google Shape;460;p50"/>
            <p:cNvCxnSpPr>
              <a:stCxn id="456" idx="0"/>
              <a:endCxn id="457"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461" name="Google Shape;461;p50"/>
            <p:cNvCxnSpPr>
              <a:stCxn id="462" idx="0"/>
              <a:endCxn id="457" idx="2"/>
            </p:cNvCxnSpPr>
            <p:nvPr/>
          </p:nvCxnSpPr>
          <p:spPr>
            <a:xfrm rot="10798849">
              <a:off x="2870903" y="7117136"/>
              <a:ext cx="896100" cy="368400"/>
            </a:xfrm>
            <a:prstGeom prst="straightConnector1">
              <a:avLst/>
            </a:prstGeom>
            <a:noFill/>
            <a:ln cap="flat" cmpd="sng" w="9525">
              <a:solidFill>
                <a:srgbClr val="000000"/>
              </a:solidFill>
              <a:prstDash val="solid"/>
              <a:round/>
              <a:headEnd len="med" w="med" type="triangle"/>
              <a:tailEnd len="med" w="med" type="none"/>
            </a:ln>
          </p:spPr>
        </p:cxnSp>
        <p:sp>
          <p:nvSpPr>
            <p:cNvPr id="459" name="Google Shape;459;p50"/>
            <p:cNvSpPr/>
            <p:nvPr/>
          </p:nvSpPr>
          <p:spPr>
            <a:xfrm>
              <a:off x="1631689"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462" name="Google Shape;462;p50"/>
            <p:cNvSpPr/>
            <p:nvPr/>
          </p:nvSpPr>
          <p:spPr>
            <a:xfrm>
              <a:off x="3424103"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grpSp>
      <p:sp>
        <p:nvSpPr>
          <p:cNvPr id="463" name="Google Shape;463;p50"/>
          <p:cNvSpPr/>
          <p:nvPr/>
        </p:nvSpPr>
        <p:spPr>
          <a:xfrm rot="5397438">
            <a:off x="4370776" y="2230879"/>
            <a:ext cx="402600" cy="201300"/>
          </a:xfrm>
          <a:prstGeom prst="rightArrow">
            <a:avLst>
              <a:gd fmla="val 50000" name="adj1"/>
              <a:gd fmla="val 50000" name="adj2"/>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64" name="Google Shape;464;p50"/>
          <p:cNvGrpSpPr/>
          <p:nvPr/>
        </p:nvGrpSpPr>
        <p:grpSpPr>
          <a:xfrm rot="-1614813">
            <a:off x="7037476" y="2621585"/>
            <a:ext cx="758507" cy="835962"/>
            <a:chOff x="5534372" y="1445626"/>
            <a:chExt cx="1611900" cy="1855500"/>
          </a:xfrm>
        </p:grpSpPr>
        <p:sp>
          <p:nvSpPr>
            <p:cNvPr id="465" name="Google Shape;465;p50"/>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6" name="Google Shape;466;p50"/>
            <p:cNvSpPr/>
            <p:nvPr/>
          </p:nvSpPr>
          <p:spPr>
            <a:xfrm>
              <a:off x="5591250" y="1495852"/>
              <a:ext cx="1497000" cy="328500"/>
            </a:xfrm>
            <a:prstGeom prst="rect">
              <a:avLst/>
            </a:prstGeom>
            <a:solidFill>
              <a:srgbClr val="783F04"/>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67" name="Google Shape;467;p50"/>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Block of Txs</a:t>
              </a:r>
              <a:endParaRPr b="1" sz="1200">
                <a:solidFill>
                  <a:schemeClr val="dk1"/>
                </a:solidFill>
                <a:latin typeface="Roboto"/>
                <a:ea typeface="Roboto"/>
                <a:cs typeface="Roboto"/>
                <a:sym typeface="Roboto"/>
              </a:endParaRPr>
            </a:p>
          </p:txBody>
        </p:sp>
      </p:grpSp>
      <p:grpSp>
        <p:nvGrpSpPr>
          <p:cNvPr id="468" name="Google Shape;468;p50"/>
          <p:cNvGrpSpPr/>
          <p:nvPr/>
        </p:nvGrpSpPr>
        <p:grpSpPr>
          <a:xfrm rot="-1615027">
            <a:off x="7420378" y="3413748"/>
            <a:ext cx="758665" cy="758665"/>
            <a:chOff x="1499200" y="6316300"/>
            <a:chExt cx="2743200" cy="2743200"/>
          </a:xfrm>
        </p:grpSpPr>
        <p:sp>
          <p:nvSpPr>
            <p:cNvPr id="469" name="Google Shape;469;p50"/>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45725" lIns="45725" spcFirstLastPara="1" rIns="45725" wrap="square" tIns="45725">
              <a:noAutofit/>
            </a:bodyPr>
            <a:lstStyle/>
            <a:p>
              <a:pPr indent="0" lvl="0" marL="0" rtl="0" algn="ctr">
                <a:spcBef>
                  <a:spcPts val="0"/>
                </a:spcBef>
                <a:spcAft>
                  <a:spcPts val="0"/>
                </a:spcAft>
                <a:buNone/>
              </a:pPr>
              <a:r>
                <a:rPr lang="en" sz="1200"/>
                <a:t>PoV</a:t>
              </a:r>
              <a:endParaRPr sz="1200"/>
            </a:p>
          </p:txBody>
        </p:sp>
        <p:sp>
          <p:nvSpPr>
            <p:cNvPr id="470" name="Google Shape;470;p50"/>
            <p:cNvSpPr/>
            <p:nvPr/>
          </p:nvSpPr>
          <p:spPr>
            <a:xfrm>
              <a:off x="2527896"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471" name="Google Shape;471;p50"/>
            <p:cNvSpPr/>
            <p:nvPr/>
          </p:nvSpPr>
          <p:spPr>
            <a:xfrm>
              <a:off x="2527895" y="6431419"/>
              <a:ext cx="685800" cy="685800"/>
            </a:xfrm>
            <a:prstGeom prst="rect">
              <a:avLst/>
            </a:prstGeom>
            <a:solidFill>
              <a:srgbClr val="783F04"/>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472" name="Google Shape;472;p50"/>
            <p:cNvCxnSpPr>
              <a:stCxn id="473" idx="0"/>
              <a:endCxn id="471" idx="2"/>
            </p:cNvCxnSpPr>
            <p:nvPr/>
          </p:nvCxnSpPr>
          <p:spPr>
            <a:xfrm flipH="1" rot="-9185678">
              <a:off x="2106558" y="6934106"/>
              <a:ext cx="632461" cy="734160"/>
            </a:xfrm>
            <a:prstGeom prst="straightConnector1">
              <a:avLst/>
            </a:prstGeom>
            <a:noFill/>
            <a:ln cap="flat" cmpd="sng" w="9525">
              <a:solidFill>
                <a:srgbClr val="000000"/>
              </a:solidFill>
              <a:prstDash val="solid"/>
              <a:round/>
              <a:headEnd len="med" w="med" type="triangle"/>
              <a:tailEnd len="med" w="med" type="none"/>
            </a:ln>
          </p:spPr>
        </p:cxnSp>
        <p:cxnSp>
          <p:nvCxnSpPr>
            <p:cNvPr id="474" name="Google Shape;474;p50"/>
            <p:cNvCxnSpPr>
              <a:stCxn id="470" idx="0"/>
              <a:endCxn id="471" idx="2"/>
            </p:cNvCxnSpPr>
            <p:nvPr/>
          </p:nvCxnSpPr>
          <p:spPr>
            <a:xfrm rot="-9181186">
              <a:off x="2787478" y="7137033"/>
              <a:ext cx="166636" cy="328305"/>
            </a:xfrm>
            <a:prstGeom prst="straightConnector1">
              <a:avLst/>
            </a:prstGeom>
            <a:noFill/>
            <a:ln cap="flat" cmpd="sng" w="9525">
              <a:solidFill>
                <a:srgbClr val="000000"/>
              </a:solidFill>
              <a:prstDash val="solid"/>
              <a:round/>
              <a:headEnd len="med" w="med" type="triangle"/>
              <a:tailEnd len="med" w="med" type="none"/>
            </a:ln>
          </p:spPr>
        </p:cxnSp>
        <p:cxnSp>
          <p:nvCxnSpPr>
            <p:cNvPr id="475" name="Google Shape;475;p50"/>
            <p:cNvCxnSpPr>
              <a:stCxn id="476" idx="0"/>
              <a:endCxn id="471" idx="2"/>
            </p:cNvCxnSpPr>
            <p:nvPr/>
          </p:nvCxnSpPr>
          <p:spPr>
            <a:xfrm flipH="1" rot="1614437">
              <a:off x="2835871" y="7262629"/>
              <a:ext cx="965864" cy="77415"/>
            </a:xfrm>
            <a:prstGeom prst="straightConnector1">
              <a:avLst/>
            </a:prstGeom>
            <a:noFill/>
            <a:ln cap="flat" cmpd="sng" w="9525">
              <a:solidFill>
                <a:srgbClr val="000000"/>
              </a:solidFill>
              <a:prstDash val="solid"/>
              <a:round/>
              <a:headEnd len="med" w="med" type="triangle"/>
              <a:tailEnd len="med" w="med" type="none"/>
            </a:ln>
          </p:spPr>
        </p:cxnSp>
        <p:sp>
          <p:nvSpPr>
            <p:cNvPr id="473" name="Google Shape;473;p50"/>
            <p:cNvSpPr/>
            <p:nvPr/>
          </p:nvSpPr>
          <p:spPr>
            <a:xfrm>
              <a:off x="1631689"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476" name="Google Shape;476;p50"/>
            <p:cNvSpPr/>
            <p:nvPr/>
          </p:nvSpPr>
          <p:spPr>
            <a:xfrm>
              <a:off x="3424103"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grpSp>
      <p:sp>
        <p:nvSpPr>
          <p:cNvPr id="477" name="Google Shape;477;p50"/>
          <p:cNvSpPr/>
          <p:nvPr/>
        </p:nvSpPr>
        <p:spPr>
          <a:xfrm rot="9135084">
            <a:off x="6813713" y="3608434"/>
            <a:ext cx="402712" cy="201286"/>
          </a:xfrm>
          <a:prstGeom prst="rightArrow">
            <a:avLst>
              <a:gd fmla="val 50000" name="adj1"/>
              <a:gd fmla="val 50000" name="adj2"/>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8" name="Google Shape;478;p50"/>
          <p:cNvSpPr/>
          <p:nvPr/>
        </p:nvSpPr>
        <p:spPr>
          <a:xfrm>
            <a:off x="3642088" y="4135381"/>
            <a:ext cx="369300" cy="369300"/>
          </a:xfrm>
          <a:prstGeom prst="rect">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rPr>
              <a:t>ROOT</a:t>
            </a:r>
            <a:endParaRPr sz="700">
              <a:solidFill>
                <a:schemeClr val="lt1"/>
              </a:solidFill>
            </a:endParaRPr>
          </a:p>
        </p:txBody>
      </p:sp>
      <p:sp>
        <p:nvSpPr>
          <p:cNvPr id="479" name="Google Shape;479;p50"/>
          <p:cNvSpPr/>
          <p:nvPr/>
        </p:nvSpPr>
        <p:spPr>
          <a:xfrm>
            <a:off x="4389556" y="4124375"/>
            <a:ext cx="369300" cy="369300"/>
          </a:xfrm>
          <a:prstGeom prst="rect">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rPr>
              <a:t>ROOT</a:t>
            </a:r>
            <a:endParaRPr sz="700">
              <a:solidFill>
                <a:schemeClr val="lt1"/>
              </a:solidFill>
            </a:endParaRPr>
          </a:p>
        </p:txBody>
      </p:sp>
      <p:sp>
        <p:nvSpPr>
          <p:cNvPr id="480" name="Google Shape;480;p50"/>
          <p:cNvSpPr/>
          <p:nvPr/>
        </p:nvSpPr>
        <p:spPr>
          <a:xfrm>
            <a:off x="5137031" y="4124381"/>
            <a:ext cx="369300" cy="369300"/>
          </a:xfrm>
          <a:prstGeom prst="rect">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rPr>
              <a:t>ROOT</a:t>
            </a:r>
            <a:endParaRPr sz="700">
              <a:solidFill>
                <a:schemeClr val="lt1"/>
              </a:solidFill>
            </a:endParaRPr>
          </a:p>
        </p:txBody>
      </p:sp>
      <p:sp>
        <p:nvSpPr>
          <p:cNvPr id="481" name="Google Shape;481;p50"/>
          <p:cNvSpPr/>
          <p:nvPr/>
        </p:nvSpPr>
        <p:spPr>
          <a:xfrm>
            <a:off x="6142750" y="489775"/>
            <a:ext cx="2079600" cy="566700"/>
          </a:xfrm>
          <a:prstGeom prst="rect">
            <a:avLst/>
          </a:prstGeom>
          <a:noFill/>
          <a:ln>
            <a:noFill/>
          </a:ln>
        </p:spPr>
        <p:txBody>
          <a:bodyPr anchorCtr="0" anchor="t" bIns="0" lIns="0" spcFirstLastPara="1" rIns="0" wrap="square" tIns="0">
            <a:noAutofit/>
          </a:bodyPr>
          <a:lstStyle/>
          <a:p>
            <a:pPr indent="0" lvl="0" marL="0" marR="190500" rtl="0" algn="l">
              <a:lnSpc>
                <a:spcPct val="115000"/>
              </a:lnSpc>
              <a:spcBef>
                <a:spcPts val="600"/>
              </a:spcBef>
              <a:spcAft>
                <a:spcPts val="600"/>
              </a:spcAft>
              <a:buClr>
                <a:schemeClr val="dk1"/>
              </a:buClr>
              <a:buSzPts val="600"/>
              <a:buFont typeface="Arial"/>
              <a:buNone/>
            </a:pPr>
            <a:r>
              <a:rPr lang="en" sz="1800">
                <a:solidFill>
                  <a:srgbClr val="383751"/>
                </a:solidFill>
                <a:latin typeface="Inter Light"/>
                <a:ea typeface="Inter Light"/>
                <a:cs typeface="Inter Light"/>
                <a:sym typeface="Inter Light"/>
              </a:rPr>
              <a:t>Parachains submit new blocks with a proof-of-validity to the network.</a:t>
            </a:r>
            <a:endParaRPr sz="1800">
              <a:solidFill>
                <a:srgbClr val="383751"/>
              </a:solidFill>
              <a:latin typeface="Inter Light"/>
              <a:ea typeface="Inter Light"/>
              <a:cs typeface="Inter Light"/>
              <a:sym typeface="Inter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1"/>
          <p:cNvSpPr/>
          <p:nvPr/>
        </p:nvSpPr>
        <p:spPr>
          <a:xfrm>
            <a:off x="2074760" y="257279"/>
            <a:ext cx="4994400" cy="4995600"/>
          </a:xfrm>
          <a:prstGeom prst="blockArc">
            <a:avLst>
              <a:gd fmla="val 10800000" name="adj1"/>
              <a:gd fmla="val 21581330" name="adj2"/>
              <a:gd fmla="val 11482" name="adj3"/>
            </a:avLst>
          </a:prstGeom>
          <a:solidFill>
            <a:srgbClr val="D90071"/>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8" name="Google Shape;488;p51"/>
          <p:cNvSpPr/>
          <p:nvPr/>
        </p:nvSpPr>
        <p:spPr>
          <a:xfrm>
            <a:off x="4439010" y="381245"/>
            <a:ext cx="270300" cy="2703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9" name="Google Shape;489;p51"/>
          <p:cNvSpPr/>
          <p:nvPr/>
        </p:nvSpPr>
        <p:spPr>
          <a:xfrm rot="3597797">
            <a:off x="6332809" y="1467075"/>
            <a:ext cx="270300" cy="2703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0" name="Google Shape;490;p51"/>
          <p:cNvSpPr/>
          <p:nvPr/>
        </p:nvSpPr>
        <p:spPr>
          <a:xfrm rot="-3597797">
            <a:off x="2545296" y="1447993"/>
            <a:ext cx="270300" cy="2703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91" name="Google Shape;491;p51"/>
          <p:cNvPicPr preferRelativeResize="0"/>
          <p:nvPr/>
        </p:nvPicPr>
        <p:blipFill rotWithShape="1">
          <a:blip r:embed="rId3">
            <a:alphaModFix/>
          </a:blip>
          <a:srcRect b="0" l="0" r="0" t="0"/>
          <a:stretch/>
        </p:blipFill>
        <p:spPr>
          <a:xfrm>
            <a:off x="3483758" y="1210976"/>
            <a:ext cx="457200" cy="457200"/>
          </a:xfrm>
          <a:prstGeom prst="rect">
            <a:avLst/>
          </a:prstGeom>
          <a:noFill/>
          <a:ln>
            <a:noFill/>
          </a:ln>
        </p:spPr>
      </p:pic>
      <p:pic>
        <p:nvPicPr>
          <p:cNvPr id="492" name="Google Shape;492;p51"/>
          <p:cNvPicPr preferRelativeResize="0"/>
          <p:nvPr/>
        </p:nvPicPr>
        <p:blipFill rotWithShape="1">
          <a:blip r:embed="rId4">
            <a:alphaModFix/>
          </a:blip>
          <a:srcRect b="0" l="0" r="0" t="0"/>
          <a:stretch/>
        </p:blipFill>
        <p:spPr>
          <a:xfrm>
            <a:off x="4345527" y="1188975"/>
            <a:ext cx="457200" cy="457200"/>
          </a:xfrm>
          <a:prstGeom prst="rect">
            <a:avLst/>
          </a:prstGeom>
          <a:noFill/>
          <a:ln>
            <a:noFill/>
          </a:ln>
        </p:spPr>
      </p:pic>
      <p:pic>
        <p:nvPicPr>
          <p:cNvPr id="493" name="Google Shape;493;p51"/>
          <p:cNvPicPr preferRelativeResize="0"/>
          <p:nvPr/>
        </p:nvPicPr>
        <p:blipFill rotWithShape="1">
          <a:blip r:embed="rId5">
            <a:alphaModFix/>
          </a:blip>
          <a:srcRect b="0" l="0" r="0" t="0"/>
          <a:stretch/>
        </p:blipFill>
        <p:spPr>
          <a:xfrm>
            <a:off x="5207283" y="1188975"/>
            <a:ext cx="457200" cy="457200"/>
          </a:xfrm>
          <a:prstGeom prst="rect">
            <a:avLst/>
          </a:prstGeom>
          <a:noFill/>
          <a:ln>
            <a:noFill/>
          </a:ln>
        </p:spPr>
      </p:pic>
      <p:pic>
        <p:nvPicPr>
          <p:cNvPr descr="preencoded.png" id="494" name="Google Shape;494;p51"/>
          <p:cNvPicPr preferRelativeResize="0"/>
          <p:nvPr/>
        </p:nvPicPr>
        <p:blipFill rotWithShape="1">
          <a:blip r:embed="rId6">
            <a:alphaModFix/>
          </a:blip>
          <a:srcRect b="0" l="0" r="0" t="0"/>
          <a:stretch/>
        </p:blipFill>
        <p:spPr>
          <a:xfrm>
            <a:off x="0" y="0"/>
            <a:ext cx="9144000" cy="470667"/>
          </a:xfrm>
          <a:prstGeom prst="rect">
            <a:avLst/>
          </a:prstGeom>
          <a:noFill/>
          <a:ln>
            <a:noFill/>
          </a:ln>
        </p:spPr>
      </p:pic>
      <p:grpSp>
        <p:nvGrpSpPr>
          <p:cNvPr id="495" name="Google Shape;495;p51"/>
          <p:cNvGrpSpPr/>
          <p:nvPr/>
        </p:nvGrpSpPr>
        <p:grpSpPr>
          <a:xfrm>
            <a:off x="3484072" y="1704348"/>
            <a:ext cx="457296" cy="503954"/>
            <a:chOff x="5534372" y="1445626"/>
            <a:chExt cx="1611900" cy="1855500"/>
          </a:xfrm>
        </p:grpSpPr>
        <p:sp>
          <p:nvSpPr>
            <p:cNvPr id="496" name="Google Shape;496;p51"/>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7" name="Google Shape;497;p51"/>
            <p:cNvSpPr/>
            <p:nvPr/>
          </p:nvSpPr>
          <p:spPr>
            <a:xfrm>
              <a:off x="5591250" y="1495852"/>
              <a:ext cx="1497000" cy="328500"/>
            </a:xfrm>
            <a:prstGeom prst="rect">
              <a:avLst/>
            </a:prstGeom>
            <a:solidFill>
              <a:srgbClr val="6D3AEE"/>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98" name="Google Shape;498;p51"/>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solidFill>
                    <a:schemeClr val="dk1"/>
                  </a:solidFill>
                  <a:latin typeface="Roboto"/>
                  <a:ea typeface="Roboto"/>
                  <a:cs typeface="Roboto"/>
                  <a:sym typeface="Roboto"/>
                </a:rPr>
                <a:t>Block of Txs</a:t>
              </a:r>
              <a:endParaRPr b="1" sz="700">
                <a:solidFill>
                  <a:schemeClr val="dk1"/>
                </a:solidFill>
                <a:latin typeface="Roboto"/>
                <a:ea typeface="Roboto"/>
                <a:cs typeface="Roboto"/>
                <a:sym typeface="Roboto"/>
              </a:endParaRPr>
            </a:p>
          </p:txBody>
        </p:sp>
      </p:grpSp>
      <p:grpSp>
        <p:nvGrpSpPr>
          <p:cNvPr id="499" name="Google Shape;499;p51"/>
          <p:cNvGrpSpPr/>
          <p:nvPr/>
        </p:nvGrpSpPr>
        <p:grpSpPr>
          <a:xfrm rot="2062">
            <a:off x="3483797" y="2249138"/>
            <a:ext cx="457292" cy="457291"/>
            <a:chOff x="1499200" y="6316300"/>
            <a:chExt cx="2743200" cy="2743200"/>
          </a:xfrm>
        </p:grpSpPr>
        <p:sp>
          <p:nvSpPr>
            <p:cNvPr id="500" name="Google Shape;500;p51"/>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45725" lIns="45725" spcFirstLastPara="1" rIns="45725" wrap="square" tIns="45725">
              <a:noAutofit/>
            </a:bodyPr>
            <a:lstStyle/>
            <a:p>
              <a:pPr indent="0" lvl="0" marL="0" rtl="0" algn="ctr">
                <a:spcBef>
                  <a:spcPts val="0"/>
                </a:spcBef>
                <a:spcAft>
                  <a:spcPts val="0"/>
                </a:spcAft>
                <a:buNone/>
              </a:pPr>
              <a:r>
                <a:rPr lang="en" sz="700"/>
                <a:t>PoV</a:t>
              </a:r>
              <a:endParaRPr sz="700"/>
            </a:p>
          </p:txBody>
        </p:sp>
        <p:sp>
          <p:nvSpPr>
            <p:cNvPr id="501" name="Google Shape;501;p51"/>
            <p:cNvSpPr/>
            <p:nvPr/>
          </p:nvSpPr>
          <p:spPr>
            <a:xfrm>
              <a:off x="2527896"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502" name="Google Shape;502;p51"/>
            <p:cNvSpPr/>
            <p:nvPr/>
          </p:nvSpPr>
          <p:spPr>
            <a:xfrm>
              <a:off x="2527895" y="6431419"/>
              <a:ext cx="685800" cy="685800"/>
            </a:xfrm>
            <a:prstGeom prst="rect">
              <a:avLst/>
            </a:prstGeom>
            <a:solidFill>
              <a:srgbClr val="6D3AEE"/>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503" name="Google Shape;503;p51"/>
            <p:cNvCxnSpPr>
              <a:stCxn id="504" idx="0"/>
              <a:endCxn id="502" idx="2"/>
            </p:cNvCxnSpPr>
            <p:nvPr/>
          </p:nvCxnSpPr>
          <p:spPr>
            <a:xfrm flipH="1" rot="10797698">
              <a:off x="1974589" y="7117586"/>
              <a:ext cx="896100" cy="367500"/>
            </a:xfrm>
            <a:prstGeom prst="straightConnector1">
              <a:avLst/>
            </a:prstGeom>
            <a:noFill/>
            <a:ln cap="flat" cmpd="sng" w="9525">
              <a:solidFill>
                <a:srgbClr val="000000"/>
              </a:solidFill>
              <a:prstDash val="solid"/>
              <a:round/>
              <a:headEnd len="med" w="med" type="triangle"/>
              <a:tailEnd len="med" w="med" type="none"/>
            </a:ln>
          </p:spPr>
        </p:cxnSp>
        <p:cxnSp>
          <p:nvCxnSpPr>
            <p:cNvPr id="505" name="Google Shape;505;p51"/>
            <p:cNvCxnSpPr>
              <a:stCxn id="501" idx="0"/>
              <a:endCxn id="502"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506" name="Google Shape;506;p51"/>
            <p:cNvCxnSpPr>
              <a:stCxn id="507" idx="0"/>
              <a:endCxn id="502" idx="2"/>
            </p:cNvCxnSpPr>
            <p:nvPr/>
          </p:nvCxnSpPr>
          <p:spPr>
            <a:xfrm rot="10797698">
              <a:off x="2870903" y="7116986"/>
              <a:ext cx="896100" cy="368700"/>
            </a:xfrm>
            <a:prstGeom prst="straightConnector1">
              <a:avLst/>
            </a:prstGeom>
            <a:noFill/>
            <a:ln cap="flat" cmpd="sng" w="9525">
              <a:solidFill>
                <a:srgbClr val="000000"/>
              </a:solidFill>
              <a:prstDash val="solid"/>
              <a:round/>
              <a:headEnd len="med" w="med" type="triangle"/>
              <a:tailEnd len="med" w="med" type="none"/>
            </a:ln>
          </p:spPr>
        </p:cxnSp>
        <p:sp>
          <p:nvSpPr>
            <p:cNvPr id="504" name="Google Shape;504;p51"/>
            <p:cNvSpPr/>
            <p:nvPr/>
          </p:nvSpPr>
          <p:spPr>
            <a:xfrm>
              <a:off x="1631689"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507" name="Google Shape;507;p51"/>
            <p:cNvSpPr/>
            <p:nvPr/>
          </p:nvSpPr>
          <p:spPr>
            <a:xfrm>
              <a:off x="3424103"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grpSp>
      <p:grpSp>
        <p:nvGrpSpPr>
          <p:cNvPr id="508" name="Google Shape;508;p51"/>
          <p:cNvGrpSpPr/>
          <p:nvPr/>
        </p:nvGrpSpPr>
        <p:grpSpPr>
          <a:xfrm>
            <a:off x="4347625" y="1704351"/>
            <a:ext cx="455845" cy="502469"/>
            <a:chOff x="5534372" y="1445626"/>
            <a:chExt cx="1611900" cy="1855500"/>
          </a:xfrm>
        </p:grpSpPr>
        <p:sp>
          <p:nvSpPr>
            <p:cNvPr id="509" name="Google Shape;509;p51"/>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0" name="Google Shape;510;p51"/>
            <p:cNvSpPr/>
            <p:nvPr/>
          </p:nvSpPr>
          <p:spPr>
            <a:xfrm>
              <a:off x="5591250" y="1495852"/>
              <a:ext cx="1497000" cy="328500"/>
            </a:xfrm>
            <a:prstGeom prst="rect">
              <a:avLst/>
            </a:prstGeom>
            <a:solidFill>
              <a:srgbClr val="00B2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11" name="Google Shape;511;p51"/>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solidFill>
                    <a:schemeClr val="dk1"/>
                  </a:solidFill>
                  <a:latin typeface="Roboto"/>
                  <a:ea typeface="Roboto"/>
                  <a:cs typeface="Roboto"/>
                  <a:sym typeface="Roboto"/>
                </a:rPr>
                <a:t>Block of Txs</a:t>
              </a:r>
              <a:endParaRPr b="1" sz="700">
                <a:solidFill>
                  <a:schemeClr val="dk1"/>
                </a:solidFill>
                <a:latin typeface="Roboto"/>
                <a:ea typeface="Roboto"/>
                <a:cs typeface="Roboto"/>
                <a:sym typeface="Roboto"/>
              </a:endParaRPr>
            </a:p>
          </p:txBody>
        </p:sp>
      </p:grpSp>
      <p:grpSp>
        <p:nvGrpSpPr>
          <p:cNvPr id="512" name="Google Shape;512;p51"/>
          <p:cNvGrpSpPr/>
          <p:nvPr/>
        </p:nvGrpSpPr>
        <p:grpSpPr>
          <a:xfrm rot="2068">
            <a:off x="4348962" y="2253900"/>
            <a:ext cx="455920" cy="455920"/>
            <a:chOff x="1499200" y="6316300"/>
            <a:chExt cx="2743200" cy="2743200"/>
          </a:xfrm>
        </p:grpSpPr>
        <p:sp>
          <p:nvSpPr>
            <p:cNvPr id="513" name="Google Shape;513;p51"/>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45725" lIns="45725" spcFirstLastPara="1" rIns="45725" wrap="square" tIns="45725">
              <a:noAutofit/>
            </a:bodyPr>
            <a:lstStyle/>
            <a:p>
              <a:pPr indent="0" lvl="0" marL="0" rtl="0" algn="ctr">
                <a:spcBef>
                  <a:spcPts val="0"/>
                </a:spcBef>
                <a:spcAft>
                  <a:spcPts val="0"/>
                </a:spcAft>
                <a:buNone/>
              </a:pPr>
              <a:r>
                <a:rPr lang="en" sz="700"/>
                <a:t>PoV</a:t>
              </a:r>
              <a:endParaRPr sz="700"/>
            </a:p>
          </p:txBody>
        </p:sp>
        <p:sp>
          <p:nvSpPr>
            <p:cNvPr id="514" name="Google Shape;514;p51"/>
            <p:cNvSpPr/>
            <p:nvPr/>
          </p:nvSpPr>
          <p:spPr>
            <a:xfrm>
              <a:off x="2527896"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515" name="Google Shape;515;p51"/>
            <p:cNvSpPr/>
            <p:nvPr/>
          </p:nvSpPr>
          <p:spPr>
            <a:xfrm>
              <a:off x="2527895" y="6431419"/>
              <a:ext cx="685800" cy="685800"/>
            </a:xfrm>
            <a:prstGeom prst="rect">
              <a:avLst/>
            </a:prstGeom>
            <a:solidFill>
              <a:srgbClr val="00B2FF"/>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516" name="Google Shape;516;p51"/>
            <p:cNvCxnSpPr>
              <a:stCxn id="517" idx="0"/>
              <a:endCxn id="515" idx="2"/>
            </p:cNvCxnSpPr>
            <p:nvPr/>
          </p:nvCxnSpPr>
          <p:spPr>
            <a:xfrm flipH="1" rot="10797698">
              <a:off x="1974589" y="7117586"/>
              <a:ext cx="896100" cy="367500"/>
            </a:xfrm>
            <a:prstGeom prst="straightConnector1">
              <a:avLst/>
            </a:prstGeom>
            <a:noFill/>
            <a:ln cap="flat" cmpd="sng" w="9525">
              <a:solidFill>
                <a:srgbClr val="000000"/>
              </a:solidFill>
              <a:prstDash val="solid"/>
              <a:round/>
              <a:headEnd len="med" w="med" type="triangle"/>
              <a:tailEnd len="med" w="med" type="none"/>
            </a:ln>
          </p:spPr>
        </p:cxnSp>
        <p:cxnSp>
          <p:nvCxnSpPr>
            <p:cNvPr id="518" name="Google Shape;518;p51"/>
            <p:cNvCxnSpPr>
              <a:stCxn id="514" idx="0"/>
              <a:endCxn id="515"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519" name="Google Shape;519;p51"/>
            <p:cNvCxnSpPr>
              <a:stCxn id="520" idx="0"/>
              <a:endCxn id="515" idx="2"/>
            </p:cNvCxnSpPr>
            <p:nvPr/>
          </p:nvCxnSpPr>
          <p:spPr>
            <a:xfrm rot="10797698">
              <a:off x="2870903" y="7116986"/>
              <a:ext cx="896100" cy="368700"/>
            </a:xfrm>
            <a:prstGeom prst="straightConnector1">
              <a:avLst/>
            </a:prstGeom>
            <a:noFill/>
            <a:ln cap="flat" cmpd="sng" w="9525">
              <a:solidFill>
                <a:srgbClr val="000000"/>
              </a:solidFill>
              <a:prstDash val="solid"/>
              <a:round/>
              <a:headEnd len="med" w="med" type="triangle"/>
              <a:tailEnd len="med" w="med" type="none"/>
            </a:ln>
          </p:spPr>
        </p:cxnSp>
        <p:sp>
          <p:nvSpPr>
            <p:cNvPr id="517" name="Google Shape;517;p51"/>
            <p:cNvSpPr/>
            <p:nvPr/>
          </p:nvSpPr>
          <p:spPr>
            <a:xfrm>
              <a:off x="1631689"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520" name="Google Shape;520;p51"/>
            <p:cNvSpPr/>
            <p:nvPr/>
          </p:nvSpPr>
          <p:spPr>
            <a:xfrm>
              <a:off x="3424103"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grpSp>
      <p:grpSp>
        <p:nvGrpSpPr>
          <p:cNvPr id="521" name="Google Shape;521;p51"/>
          <p:cNvGrpSpPr/>
          <p:nvPr/>
        </p:nvGrpSpPr>
        <p:grpSpPr>
          <a:xfrm rot="1223">
            <a:off x="5208917" y="1704703"/>
            <a:ext cx="453105" cy="499501"/>
            <a:chOff x="5534372" y="1445626"/>
            <a:chExt cx="1611900" cy="1855500"/>
          </a:xfrm>
        </p:grpSpPr>
        <p:sp>
          <p:nvSpPr>
            <p:cNvPr id="522" name="Google Shape;522;p51"/>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3" name="Google Shape;523;p51"/>
            <p:cNvSpPr/>
            <p:nvPr/>
          </p:nvSpPr>
          <p:spPr>
            <a:xfrm>
              <a:off x="5591250" y="1495852"/>
              <a:ext cx="1497000" cy="328500"/>
            </a:xfrm>
            <a:prstGeom prst="rect">
              <a:avLst/>
            </a:prstGeom>
            <a:solidFill>
              <a:srgbClr val="783F04"/>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24" name="Google Shape;524;p51"/>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solidFill>
                    <a:schemeClr val="dk1"/>
                  </a:solidFill>
                  <a:latin typeface="Roboto"/>
                  <a:ea typeface="Roboto"/>
                  <a:cs typeface="Roboto"/>
                  <a:sym typeface="Roboto"/>
                </a:rPr>
                <a:t>Block of Txs</a:t>
              </a:r>
              <a:endParaRPr b="1" sz="700">
                <a:solidFill>
                  <a:schemeClr val="dk1"/>
                </a:solidFill>
                <a:latin typeface="Roboto"/>
                <a:ea typeface="Roboto"/>
                <a:cs typeface="Roboto"/>
                <a:sym typeface="Roboto"/>
              </a:endParaRPr>
            </a:p>
          </p:txBody>
        </p:sp>
      </p:grpSp>
      <p:grpSp>
        <p:nvGrpSpPr>
          <p:cNvPr id="525" name="Google Shape;525;p51"/>
          <p:cNvGrpSpPr/>
          <p:nvPr/>
        </p:nvGrpSpPr>
        <p:grpSpPr>
          <a:xfrm>
            <a:off x="5211289" y="2250129"/>
            <a:ext cx="453177" cy="453177"/>
            <a:chOff x="1499200" y="6316300"/>
            <a:chExt cx="2743200" cy="2743200"/>
          </a:xfrm>
        </p:grpSpPr>
        <p:sp>
          <p:nvSpPr>
            <p:cNvPr id="526" name="Google Shape;526;p51"/>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45725" lIns="45725" spcFirstLastPara="1" rIns="45725" wrap="square" tIns="45725">
              <a:noAutofit/>
            </a:bodyPr>
            <a:lstStyle/>
            <a:p>
              <a:pPr indent="0" lvl="0" marL="0" rtl="0" algn="ctr">
                <a:spcBef>
                  <a:spcPts val="0"/>
                </a:spcBef>
                <a:spcAft>
                  <a:spcPts val="0"/>
                </a:spcAft>
                <a:buNone/>
              </a:pPr>
              <a:r>
                <a:rPr lang="en" sz="700"/>
                <a:t>PoV</a:t>
              </a:r>
              <a:endParaRPr sz="700"/>
            </a:p>
          </p:txBody>
        </p:sp>
        <p:sp>
          <p:nvSpPr>
            <p:cNvPr id="527" name="Google Shape;527;p51"/>
            <p:cNvSpPr/>
            <p:nvPr/>
          </p:nvSpPr>
          <p:spPr>
            <a:xfrm>
              <a:off x="2527896"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528" name="Google Shape;528;p51"/>
            <p:cNvSpPr/>
            <p:nvPr/>
          </p:nvSpPr>
          <p:spPr>
            <a:xfrm>
              <a:off x="2527895" y="6431419"/>
              <a:ext cx="685800" cy="685800"/>
            </a:xfrm>
            <a:prstGeom prst="rect">
              <a:avLst/>
            </a:prstGeom>
            <a:solidFill>
              <a:srgbClr val="783F04"/>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529" name="Google Shape;529;p51"/>
            <p:cNvCxnSpPr>
              <a:stCxn id="530" idx="0"/>
              <a:endCxn id="528" idx="2"/>
            </p:cNvCxnSpPr>
            <p:nvPr/>
          </p:nvCxnSpPr>
          <p:spPr>
            <a:xfrm flipH="1" rot="10800000">
              <a:off x="1974589" y="7117286"/>
              <a:ext cx="896100" cy="368100"/>
            </a:xfrm>
            <a:prstGeom prst="straightConnector1">
              <a:avLst/>
            </a:prstGeom>
            <a:noFill/>
            <a:ln cap="flat" cmpd="sng" w="9525">
              <a:solidFill>
                <a:srgbClr val="000000"/>
              </a:solidFill>
              <a:prstDash val="solid"/>
              <a:round/>
              <a:headEnd len="med" w="med" type="triangle"/>
              <a:tailEnd len="med" w="med" type="none"/>
            </a:ln>
          </p:spPr>
        </p:cxnSp>
        <p:cxnSp>
          <p:nvCxnSpPr>
            <p:cNvPr id="531" name="Google Shape;531;p51"/>
            <p:cNvCxnSpPr>
              <a:stCxn id="527" idx="0"/>
              <a:endCxn id="528"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532" name="Google Shape;532;p51"/>
            <p:cNvCxnSpPr>
              <a:stCxn id="533" idx="0"/>
              <a:endCxn id="528" idx="2"/>
            </p:cNvCxnSpPr>
            <p:nvPr/>
          </p:nvCxnSpPr>
          <p:spPr>
            <a:xfrm rot="10800000">
              <a:off x="2870903" y="7117286"/>
              <a:ext cx="896100" cy="368100"/>
            </a:xfrm>
            <a:prstGeom prst="straightConnector1">
              <a:avLst/>
            </a:prstGeom>
            <a:noFill/>
            <a:ln cap="flat" cmpd="sng" w="9525">
              <a:solidFill>
                <a:srgbClr val="000000"/>
              </a:solidFill>
              <a:prstDash val="solid"/>
              <a:round/>
              <a:headEnd len="med" w="med" type="triangle"/>
              <a:tailEnd len="med" w="med" type="none"/>
            </a:ln>
          </p:spPr>
        </p:cxnSp>
        <p:sp>
          <p:nvSpPr>
            <p:cNvPr id="530" name="Google Shape;530;p51"/>
            <p:cNvSpPr/>
            <p:nvPr/>
          </p:nvSpPr>
          <p:spPr>
            <a:xfrm>
              <a:off x="1631689"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533" name="Google Shape;533;p51"/>
            <p:cNvSpPr/>
            <p:nvPr/>
          </p:nvSpPr>
          <p:spPr>
            <a:xfrm>
              <a:off x="3424103"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grpSp>
      <p:sp>
        <p:nvSpPr>
          <p:cNvPr id="534" name="Google Shape;534;p51"/>
          <p:cNvSpPr/>
          <p:nvPr/>
        </p:nvSpPr>
        <p:spPr>
          <a:xfrm>
            <a:off x="2227563"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 name="Google Shape;535;p51"/>
          <p:cNvSpPr/>
          <p:nvPr/>
        </p:nvSpPr>
        <p:spPr>
          <a:xfrm>
            <a:off x="2227563"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 name="Google Shape;536;p51"/>
          <p:cNvSpPr/>
          <p:nvPr/>
        </p:nvSpPr>
        <p:spPr>
          <a:xfrm>
            <a:off x="2227563"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 name="Google Shape;537;p51"/>
          <p:cNvSpPr/>
          <p:nvPr/>
        </p:nvSpPr>
        <p:spPr>
          <a:xfrm>
            <a:off x="2227563"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8" name="Google Shape;538;p51"/>
          <p:cNvSpPr/>
          <p:nvPr/>
        </p:nvSpPr>
        <p:spPr>
          <a:xfrm>
            <a:off x="2227563"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 name="Google Shape;539;p51"/>
          <p:cNvSpPr/>
          <p:nvPr/>
        </p:nvSpPr>
        <p:spPr>
          <a:xfrm>
            <a:off x="2525088"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 name="Google Shape;540;p51"/>
          <p:cNvSpPr/>
          <p:nvPr/>
        </p:nvSpPr>
        <p:spPr>
          <a:xfrm>
            <a:off x="2525088"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1" name="Google Shape;541;p51"/>
          <p:cNvSpPr/>
          <p:nvPr/>
        </p:nvSpPr>
        <p:spPr>
          <a:xfrm>
            <a:off x="2525088"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2" name="Google Shape;542;p51"/>
          <p:cNvSpPr/>
          <p:nvPr/>
        </p:nvSpPr>
        <p:spPr>
          <a:xfrm>
            <a:off x="2525088"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 name="Google Shape;543;p51"/>
          <p:cNvSpPr/>
          <p:nvPr/>
        </p:nvSpPr>
        <p:spPr>
          <a:xfrm>
            <a:off x="2525088"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 name="Google Shape;544;p51"/>
          <p:cNvSpPr/>
          <p:nvPr/>
        </p:nvSpPr>
        <p:spPr>
          <a:xfrm>
            <a:off x="2822613"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 name="Google Shape;545;p51"/>
          <p:cNvSpPr/>
          <p:nvPr/>
        </p:nvSpPr>
        <p:spPr>
          <a:xfrm>
            <a:off x="2822613"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 name="Google Shape;546;p51"/>
          <p:cNvSpPr/>
          <p:nvPr/>
        </p:nvSpPr>
        <p:spPr>
          <a:xfrm>
            <a:off x="2822613"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7" name="Google Shape;547;p51"/>
          <p:cNvSpPr/>
          <p:nvPr/>
        </p:nvSpPr>
        <p:spPr>
          <a:xfrm>
            <a:off x="2822613"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8" name="Google Shape;548;p51"/>
          <p:cNvSpPr/>
          <p:nvPr/>
        </p:nvSpPr>
        <p:spPr>
          <a:xfrm>
            <a:off x="2822613"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 name="Google Shape;549;p51"/>
          <p:cNvSpPr/>
          <p:nvPr/>
        </p:nvSpPr>
        <p:spPr>
          <a:xfrm>
            <a:off x="3120138"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 name="Google Shape;550;p51"/>
          <p:cNvSpPr/>
          <p:nvPr/>
        </p:nvSpPr>
        <p:spPr>
          <a:xfrm>
            <a:off x="3120138"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51"/>
          <p:cNvSpPr/>
          <p:nvPr/>
        </p:nvSpPr>
        <p:spPr>
          <a:xfrm>
            <a:off x="3120138"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2" name="Google Shape;552;p51"/>
          <p:cNvSpPr/>
          <p:nvPr/>
        </p:nvSpPr>
        <p:spPr>
          <a:xfrm>
            <a:off x="3120138"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 name="Google Shape;553;p51"/>
          <p:cNvSpPr/>
          <p:nvPr/>
        </p:nvSpPr>
        <p:spPr>
          <a:xfrm>
            <a:off x="3120138"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51"/>
          <p:cNvSpPr/>
          <p:nvPr/>
        </p:nvSpPr>
        <p:spPr>
          <a:xfrm>
            <a:off x="3417663"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 name="Google Shape;555;p51"/>
          <p:cNvSpPr/>
          <p:nvPr/>
        </p:nvSpPr>
        <p:spPr>
          <a:xfrm>
            <a:off x="3417663"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 name="Google Shape;556;p51"/>
          <p:cNvSpPr/>
          <p:nvPr/>
        </p:nvSpPr>
        <p:spPr>
          <a:xfrm>
            <a:off x="3417663"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 name="Google Shape;557;p51"/>
          <p:cNvSpPr/>
          <p:nvPr/>
        </p:nvSpPr>
        <p:spPr>
          <a:xfrm>
            <a:off x="3417663"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8" name="Google Shape;558;p51"/>
          <p:cNvSpPr/>
          <p:nvPr/>
        </p:nvSpPr>
        <p:spPr>
          <a:xfrm>
            <a:off x="3417663"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9" name="Google Shape;559;p51"/>
          <p:cNvSpPr/>
          <p:nvPr/>
        </p:nvSpPr>
        <p:spPr>
          <a:xfrm>
            <a:off x="3715188"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 name="Google Shape;560;p51"/>
          <p:cNvSpPr/>
          <p:nvPr/>
        </p:nvSpPr>
        <p:spPr>
          <a:xfrm>
            <a:off x="3715188"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 name="Google Shape;561;p51"/>
          <p:cNvSpPr/>
          <p:nvPr/>
        </p:nvSpPr>
        <p:spPr>
          <a:xfrm>
            <a:off x="3715188"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 name="Google Shape;562;p51"/>
          <p:cNvSpPr/>
          <p:nvPr/>
        </p:nvSpPr>
        <p:spPr>
          <a:xfrm>
            <a:off x="3715188"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 name="Google Shape;563;p51"/>
          <p:cNvSpPr/>
          <p:nvPr/>
        </p:nvSpPr>
        <p:spPr>
          <a:xfrm>
            <a:off x="3715188"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 name="Google Shape;564;p51"/>
          <p:cNvSpPr/>
          <p:nvPr/>
        </p:nvSpPr>
        <p:spPr>
          <a:xfrm>
            <a:off x="4012713"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 name="Google Shape;565;p51"/>
          <p:cNvSpPr/>
          <p:nvPr/>
        </p:nvSpPr>
        <p:spPr>
          <a:xfrm>
            <a:off x="4012713"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 name="Google Shape;566;p51"/>
          <p:cNvSpPr/>
          <p:nvPr/>
        </p:nvSpPr>
        <p:spPr>
          <a:xfrm>
            <a:off x="4012713"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7" name="Google Shape;567;p51"/>
          <p:cNvSpPr/>
          <p:nvPr/>
        </p:nvSpPr>
        <p:spPr>
          <a:xfrm>
            <a:off x="4012713"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8" name="Google Shape;568;p51"/>
          <p:cNvSpPr/>
          <p:nvPr/>
        </p:nvSpPr>
        <p:spPr>
          <a:xfrm>
            <a:off x="4012713"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9" name="Google Shape;569;p51"/>
          <p:cNvSpPr/>
          <p:nvPr/>
        </p:nvSpPr>
        <p:spPr>
          <a:xfrm>
            <a:off x="4310238"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0" name="Google Shape;570;p51"/>
          <p:cNvSpPr/>
          <p:nvPr/>
        </p:nvSpPr>
        <p:spPr>
          <a:xfrm>
            <a:off x="4310238"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1" name="Google Shape;571;p51"/>
          <p:cNvSpPr/>
          <p:nvPr/>
        </p:nvSpPr>
        <p:spPr>
          <a:xfrm>
            <a:off x="4310238"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2" name="Google Shape;572;p51"/>
          <p:cNvSpPr/>
          <p:nvPr/>
        </p:nvSpPr>
        <p:spPr>
          <a:xfrm>
            <a:off x="4310238"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3" name="Google Shape;573;p51"/>
          <p:cNvSpPr/>
          <p:nvPr/>
        </p:nvSpPr>
        <p:spPr>
          <a:xfrm>
            <a:off x="4310238"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4" name="Google Shape;574;p51"/>
          <p:cNvSpPr/>
          <p:nvPr/>
        </p:nvSpPr>
        <p:spPr>
          <a:xfrm>
            <a:off x="4607763"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5" name="Google Shape;575;p51"/>
          <p:cNvSpPr/>
          <p:nvPr/>
        </p:nvSpPr>
        <p:spPr>
          <a:xfrm>
            <a:off x="4607763"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 name="Google Shape;576;p51"/>
          <p:cNvSpPr/>
          <p:nvPr/>
        </p:nvSpPr>
        <p:spPr>
          <a:xfrm>
            <a:off x="4607763"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7" name="Google Shape;577;p51"/>
          <p:cNvSpPr/>
          <p:nvPr/>
        </p:nvSpPr>
        <p:spPr>
          <a:xfrm>
            <a:off x="4607763"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8" name="Google Shape;578;p51"/>
          <p:cNvSpPr/>
          <p:nvPr/>
        </p:nvSpPr>
        <p:spPr>
          <a:xfrm>
            <a:off x="4607763"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9" name="Google Shape;579;p51"/>
          <p:cNvSpPr/>
          <p:nvPr/>
        </p:nvSpPr>
        <p:spPr>
          <a:xfrm>
            <a:off x="4905288"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0" name="Google Shape;580;p51"/>
          <p:cNvSpPr/>
          <p:nvPr/>
        </p:nvSpPr>
        <p:spPr>
          <a:xfrm>
            <a:off x="4905288"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1" name="Google Shape;581;p51"/>
          <p:cNvSpPr/>
          <p:nvPr/>
        </p:nvSpPr>
        <p:spPr>
          <a:xfrm>
            <a:off x="4905288"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2" name="Google Shape;582;p51"/>
          <p:cNvSpPr/>
          <p:nvPr/>
        </p:nvSpPr>
        <p:spPr>
          <a:xfrm>
            <a:off x="4905288"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3" name="Google Shape;583;p51"/>
          <p:cNvSpPr/>
          <p:nvPr/>
        </p:nvSpPr>
        <p:spPr>
          <a:xfrm>
            <a:off x="4905288"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4" name="Google Shape;584;p51"/>
          <p:cNvSpPr/>
          <p:nvPr/>
        </p:nvSpPr>
        <p:spPr>
          <a:xfrm>
            <a:off x="5202813"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5" name="Google Shape;585;p51"/>
          <p:cNvSpPr/>
          <p:nvPr/>
        </p:nvSpPr>
        <p:spPr>
          <a:xfrm>
            <a:off x="5202813"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6" name="Google Shape;586;p51"/>
          <p:cNvSpPr/>
          <p:nvPr/>
        </p:nvSpPr>
        <p:spPr>
          <a:xfrm>
            <a:off x="5202813"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7" name="Google Shape;587;p51"/>
          <p:cNvSpPr/>
          <p:nvPr/>
        </p:nvSpPr>
        <p:spPr>
          <a:xfrm>
            <a:off x="5202813"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8" name="Google Shape;588;p51"/>
          <p:cNvSpPr/>
          <p:nvPr/>
        </p:nvSpPr>
        <p:spPr>
          <a:xfrm>
            <a:off x="5202813"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9" name="Google Shape;589;p51"/>
          <p:cNvSpPr/>
          <p:nvPr/>
        </p:nvSpPr>
        <p:spPr>
          <a:xfrm>
            <a:off x="5500338"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0" name="Google Shape;590;p51"/>
          <p:cNvSpPr/>
          <p:nvPr/>
        </p:nvSpPr>
        <p:spPr>
          <a:xfrm>
            <a:off x="5500338"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1" name="Google Shape;591;p51"/>
          <p:cNvSpPr/>
          <p:nvPr/>
        </p:nvSpPr>
        <p:spPr>
          <a:xfrm>
            <a:off x="5500338"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2" name="Google Shape;592;p51"/>
          <p:cNvSpPr/>
          <p:nvPr/>
        </p:nvSpPr>
        <p:spPr>
          <a:xfrm>
            <a:off x="5500338"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3" name="Google Shape;593;p51"/>
          <p:cNvSpPr/>
          <p:nvPr/>
        </p:nvSpPr>
        <p:spPr>
          <a:xfrm>
            <a:off x="5500338"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4" name="Google Shape;594;p51"/>
          <p:cNvSpPr/>
          <p:nvPr/>
        </p:nvSpPr>
        <p:spPr>
          <a:xfrm>
            <a:off x="5797863"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5" name="Google Shape;595;p51"/>
          <p:cNvSpPr/>
          <p:nvPr/>
        </p:nvSpPr>
        <p:spPr>
          <a:xfrm>
            <a:off x="5797863"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6" name="Google Shape;596;p51"/>
          <p:cNvSpPr/>
          <p:nvPr/>
        </p:nvSpPr>
        <p:spPr>
          <a:xfrm>
            <a:off x="5797863"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7" name="Google Shape;597;p51"/>
          <p:cNvSpPr/>
          <p:nvPr/>
        </p:nvSpPr>
        <p:spPr>
          <a:xfrm>
            <a:off x="5797863"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8" name="Google Shape;598;p51"/>
          <p:cNvSpPr/>
          <p:nvPr/>
        </p:nvSpPr>
        <p:spPr>
          <a:xfrm>
            <a:off x="5797863"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9" name="Google Shape;599;p51"/>
          <p:cNvSpPr/>
          <p:nvPr/>
        </p:nvSpPr>
        <p:spPr>
          <a:xfrm>
            <a:off x="6095388"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0" name="Google Shape;600;p51"/>
          <p:cNvSpPr/>
          <p:nvPr/>
        </p:nvSpPr>
        <p:spPr>
          <a:xfrm>
            <a:off x="6095388"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1" name="Google Shape;601;p51"/>
          <p:cNvSpPr/>
          <p:nvPr/>
        </p:nvSpPr>
        <p:spPr>
          <a:xfrm>
            <a:off x="6095388"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2" name="Google Shape;602;p51"/>
          <p:cNvSpPr/>
          <p:nvPr/>
        </p:nvSpPr>
        <p:spPr>
          <a:xfrm>
            <a:off x="6095388"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3" name="Google Shape;603;p51"/>
          <p:cNvSpPr/>
          <p:nvPr/>
        </p:nvSpPr>
        <p:spPr>
          <a:xfrm>
            <a:off x="6095388"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4" name="Google Shape;604;p51"/>
          <p:cNvSpPr/>
          <p:nvPr/>
        </p:nvSpPr>
        <p:spPr>
          <a:xfrm>
            <a:off x="6392913"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5" name="Google Shape;605;p51"/>
          <p:cNvSpPr/>
          <p:nvPr/>
        </p:nvSpPr>
        <p:spPr>
          <a:xfrm>
            <a:off x="6392913"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6" name="Google Shape;606;p51"/>
          <p:cNvSpPr/>
          <p:nvPr/>
        </p:nvSpPr>
        <p:spPr>
          <a:xfrm>
            <a:off x="6392913"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7" name="Google Shape;607;p51"/>
          <p:cNvSpPr/>
          <p:nvPr/>
        </p:nvSpPr>
        <p:spPr>
          <a:xfrm>
            <a:off x="6392913"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8" name="Google Shape;608;p51"/>
          <p:cNvSpPr/>
          <p:nvPr/>
        </p:nvSpPr>
        <p:spPr>
          <a:xfrm>
            <a:off x="6392913"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9" name="Google Shape;609;p51"/>
          <p:cNvSpPr/>
          <p:nvPr/>
        </p:nvSpPr>
        <p:spPr>
          <a:xfrm>
            <a:off x="6690438" y="28988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0" name="Google Shape;610;p51"/>
          <p:cNvSpPr/>
          <p:nvPr/>
        </p:nvSpPr>
        <p:spPr>
          <a:xfrm>
            <a:off x="6690438" y="323260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1" name="Google Shape;611;p51"/>
          <p:cNvSpPr/>
          <p:nvPr/>
        </p:nvSpPr>
        <p:spPr>
          <a:xfrm>
            <a:off x="6690438" y="356637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2" name="Google Shape;612;p51"/>
          <p:cNvSpPr/>
          <p:nvPr/>
        </p:nvSpPr>
        <p:spPr>
          <a:xfrm>
            <a:off x="6690438" y="3900150"/>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3" name="Google Shape;613;p51"/>
          <p:cNvSpPr/>
          <p:nvPr/>
        </p:nvSpPr>
        <p:spPr>
          <a:xfrm>
            <a:off x="6690438" y="4233925"/>
            <a:ext cx="225900" cy="22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 name="Google Shape;614;p51"/>
          <p:cNvSpPr txBox="1"/>
          <p:nvPr/>
        </p:nvSpPr>
        <p:spPr>
          <a:xfrm>
            <a:off x="1146975" y="4525568"/>
            <a:ext cx="6850200" cy="2862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2400">
                <a:solidFill>
                  <a:srgbClr val="481F84"/>
                </a:solidFill>
                <a:latin typeface="IBM Plex Sans"/>
                <a:ea typeface="IBM Plex Sans"/>
                <a:cs typeface="IBM Plex Sans"/>
                <a:sym typeface="IBM Plex Sans"/>
              </a:rPr>
              <a:t>Polkadot Validators</a:t>
            </a:r>
            <a:endParaRPr b="1" sz="2400">
              <a:solidFill>
                <a:srgbClr val="481F84"/>
              </a:solidFill>
              <a:latin typeface="IBM Plex Sans"/>
              <a:ea typeface="IBM Plex Sans"/>
              <a:cs typeface="IBM Plex Sans"/>
              <a:sym typeface="IBM Plex Sans"/>
            </a:endParaRPr>
          </a:p>
        </p:txBody>
      </p:sp>
      <p:sp>
        <p:nvSpPr>
          <p:cNvPr id="615" name="Google Shape;615;p51"/>
          <p:cNvSpPr/>
          <p:nvPr/>
        </p:nvSpPr>
        <p:spPr>
          <a:xfrm>
            <a:off x="113763" y="2375863"/>
            <a:ext cx="1744800" cy="566700"/>
          </a:xfrm>
          <a:prstGeom prst="rect">
            <a:avLst/>
          </a:prstGeom>
          <a:noFill/>
          <a:ln>
            <a:noFill/>
          </a:ln>
        </p:spPr>
        <p:txBody>
          <a:bodyPr anchorCtr="0" anchor="t" bIns="0" lIns="0" spcFirstLastPara="1" rIns="0" wrap="square" tIns="0">
            <a:noAutofit/>
          </a:bodyPr>
          <a:lstStyle/>
          <a:p>
            <a:pPr indent="0" lvl="0" marL="0" marR="190500" rtl="0" algn="r">
              <a:lnSpc>
                <a:spcPct val="115000"/>
              </a:lnSpc>
              <a:spcBef>
                <a:spcPts val="600"/>
              </a:spcBef>
              <a:spcAft>
                <a:spcPts val="600"/>
              </a:spcAft>
              <a:buClr>
                <a:schemeClr val="dk1"/>
              </a:buClr>
              <a:buSzPts val="600"/>
              <a:buFont typeface="Arial"/>
              <a:buNone/>
            </a:pPr>
            <a:r>
              <a:rPr lang="en" sz="1800">
                <a:solidFill>
                  <a:srgbClr val="383751"/>
                </a:solidFill>
                <a:latin typeface="Inter Light"/>
                <a:ea typeface="Inter Light"/>
                <a:cs typeface="Inter Light"/>
                <a:sym typeface="Inter Light"/>
              </a:rPr>
              <a:t>Parachains Protocol has new blocks that it needs to validate and include.</a:t>
            </a:r>
            <a:endParaRPr sz="1800">
              <a:solidFill>
                <a:srgbClr val="383751"/>
              </a:solidFill>
              <a:latin typeface="Inter Light"/>
              <a:ea typeface="Inter Light"/>
              <a:cs typeface="Inter Light"/>
              <a:sym typeface="Inter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2"/>
          <p:cNvSpPr/>
          <p:nvPr/>
        </p:nvSpPr>
        <p:spPr>
          <a:xfrm>
            <a:off x="2074760" y="257279"/>
            <a:ext cx="4994400" cy="4995600"/>
          </a:xfrm>
          <a:prstGeom prst="blockArc">
            <a:avLst>
              <a:gd fmla="val 10800000" name="adj1"/>
              <a:gd fmla="val 21581330" name="adj2"/>
              <a:gd fmla="val 11482" name="adj3"/>
            </a:avLst>
          </a:prstGeom>
          <a:solidFill>
            <a:srgbClr val="D90071"/>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 name="Google Shape;622;p52"/>
          <p:cNvSpPr/>
          <p:nvPr/>
        </p:nvSpPr>
        <p:spPr>
          <a:xfrm>
            <a:off x="4439010" y="381245"/>
            <a:ext cx="270300" cy="2703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3" name="Google Shape;623;p52"/>
          <p:cNvSpPr/>
          <p:nvPr/>
        </p:nvSpPr>
        <p:spPr>
          <a:xfrm rot="3597797">
            <a:off x="6332809" y="1467075"/>
            <a:ext cx="270300" cy="2703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4" name="Google Shape;624;p52"/>
          <p:cNvSpPr/>
          <p:nvPr/>
        </p:nvSpPr>
        <p:spPr>
          <a:xfrm rot="-3597797">
            <a:off x="2545296" y="1447993"/>
            <a:ext cx="270300" cy="270300"/>
          </a:xfrm>
          <a:prstGeom prst="roundRect">
            <a:avLst>
              <a:gd fmla="val 16667" name="adj"/>
            </a:avLst>
          </a:prstGeom>
          <a:solidFill>
            <a:srgbClr val="FFFFFF"/>
          </a:solidFill>
          <a:ln cap="flat" cmpd="sng" w="9525">
            <a:solidFill>
              <a:srgbClr val="3D3D3D"/>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625" name="Google Shape;625;p52"/>
          <p:cNvPicPr preferRelativeResize="0"/>
          <p:nvPr/>
        </p:nvPicPr>
        <p:blipFill rotWithShape="1">
          <a:blip r:embed="rId3">
            <a:alphaModFix/>
          </a:blip>
          <a:srcRect b="0" l="0" r="0" t="0"/>
          <a:stretch/>
        </p:blipFill>
        <p:spPr>
          <a:xfrm>
            <a:off x="3483758" y="1210976"/>
            <a:ext cx="457200" cy="457200"/>
          </a:xfrm>
          <a:prstGeom prst="rect">
            <a:avLst/>
          </a:prstGeom>
          <a:noFill/>
          <a:ln>
            <a:noFill/>
          </a:ln>
        </p:spPr>
      </p:pic>
      <p:pic>
        <p:nvPicPr>
          <p:cNvPr id="626" name="Google Shape;626;p52"/>
          <p:cNvPicPr preferRelativeResize="0"/>
          <p:nvPr/>
        </p:nvPicPr>
        <p:blipFill rotWithShape="1">
          <a:blip r:embed="rId4">
            <a:alphaModFix/>
          </a:blip>
          <a:srcRect b="0" l="0" r="0" t="0"/>
          <a:stretch/>
        </p:blipFill>
        <p:spPr>
          <a:xfrm>
            <a:off x="4345527" y="1188975"/>
            <a:ext cx="457200" cy="457200"/>
          </a:xfrm>
          <a:prstGeom prst="rect">
            <a:avLst/>
          </a:prstGeom>
          <a:noFill/>
          <a:ln>
            <a:noFill/>
          </a:ln>
        </p:spPr>
      </p:pic>
      <p:pic>
        <p:nvPicPr>
          <p:cNvPr id="627" name="Google Shape;627;p52"/>
          <p:cNvPicPr preferRelativeResize="0"/>
          <p:nvPr/>
        </p:nvPicPr>
        <p:blipFill rotWithShape="1">
          <a:blip r:embed="rId5">
            <a:alphaModFix/>
          </a:blip>
          <a:srcRect b="0" l="0" r="0" t="0"/>
          <a:stretch/>
        </p:blipFill>
        <p:spPr>
          <a:xfrm>
            <a:off x="5207283" y="1188975"/>
            <a:ext cx="457200" cy="457200"/>
          </a:xfrm>
          <a:prstGeom prst="rect">
            <a:avLst/>
          </a:prstGeom>
          <a:noFill/>
          <a:ln>
            <a:noFill/>
          </a:ln>
        </p:spPr>
      </p:pic>
      <p:pic>
        <p:nvPicPr>
          <p:cNvPr descr="preencoded.png" id="628" name="Google Shape;628;p52"/>
          <p:cNvPicPr preferRelativeResize="0"/>
          <p:nvPr/>
        </p:nvPicPr>
        <p:blipFill rotWithShape="1">
          <a:blip r:embed="rId6">
            <a:alphaModFix/>
          </a:blip>
          <a:srcRect b="0" l="0" r="0" t="0"/>
          <a:stretch/>
        </p:blipFill>
        <p:spPr>
          <a:xfrm>
            <a:off x="0" y="0"/>
            <a:ext cx="9144000" cy="470667"/>
          </a:xfrm>
          <a:prstGeom prst="rect">
            <a:avLst/>
          </a:prstGeom>
          <a:noFill/>
          <a:ln>
            <a:noFill/>
          </a:ln>
        </p:spPr>
      </p:pic>
      <p:grpSp>
        <p:nvGrpSpPr>
          <p:cNvPr id="629" name="Google Shape;629;p52"/>
          <p:cNvGrpSpPr/>
          <p:nvPr/>
        </p:nvGrpSpPr>
        <p:grpSpPr>
          <a:xfrm>
            <a:off x="3484072" y="1704348"/>
            <a:ext cx="457296" cy="503954"/>
            <a:chOff x="5534372" y="1445626"/>
            <a:chExt cx="1611900" cy="1855500"/>
          </a:xfrm>
        </p:grpSpPr>
        <p:sp>
          <p:nvSpPr>
            <p:cNvPr id="630" name="Google Shape;630;p5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1" name="Google Shape;631;p52"/>
            <p:cNvSpPr/>
            <p:nvPr/>
          </p:nvSpPr>
          <p:spPr>
            <a:xfrm>
              <a:off x="5591250" y="1495852"/>
              <a:ext cx="1497000" cy="328500"/>
            </a:xfrm>
            <a:prstGeom prst="rect">
              <a:avLst/>
            </a:prstGeom>
            <a:solidFill>
              <a:srgbClr val="6D3AEE"/>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32" name="Google Shape;632;p52"/>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solidFill>
                    <a:schemeClr val="dk1"/>
                  </a:solidFill>
                  <a:latin typeface="Roboto"/>
                  <a:ea typeface="Roboto"/>
                  <a:cs typeface="Roboto"/>
                  <a:sym typeface="Roboto"/>
                </a:rPr>
                <a:t>Block of Txs</a:t>
              </a:r>
              <a:endParaRPr b="1" sz="700">
                <a:solidFill>
                  <a:schemeClr val="dk1"/>
                </a:solidFill>
                <a:latin typeface="Roboto"/>
                <a:ea typeface="Roboto"/>
                <a:cs typeface="Roboto"/>
                <a:sym typeface="Roboto"/>
              </a:endParaRPr>
            </a:p>
          </p:txBody>
        </p:sp>
      </p:grpSp>
      <p:grpSp>
        <p:nvGrpSpPr>
          <p:cNvPr id="633" name="Google Shape;633;p52"/>
          <p:cNvGrpSpPr/>
          <p:nvPr/>
        </p:nvGrpSpPr>
        <p:grpSpPr>
          <a:xfrm rot="2062">
            <a:off x="3483797" y="2249138"/>
            <a:ext cx="457292" cy="457291"/>
            <a:chOff x="1499200" y="6316300"/>
            <a:chExt cx="2743200" cy="2743200"/>
          </a:xfrm>
        </p:grpSpPr>
        <p:sp>
          <p:nvSpPr>
            <p:cNvPr id="634" name="Google Shape;634;p52"/>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45725" lIns="45725" spcFirstLastPara="1" rIns="45725" wrap="square" tIns="45725">
              <a:noAutofit/>
            </a:bodyPr>
            <a:lstStyle/>
            <a:p>
              <a:pPr indent="0" lvl="0" marL="0" rtl="0" algn="ctr">
                <a:spcBef>
                  <a:spcPts val="0"/>
                </a:spcBef>
                <a:spcAft>
                  <a:spcPts val="0"/>
                </a:spcAft>
                <a:buNone/>
              </a:pPr>
              <a:r>
                <a:rPr lang="en" sz="700"/>
                <a:t>PoV</a:t>
              </a:r>
              <a:endParaRPr sz="700"/>
            </a:p>
          </p:txBody>
        </p:sp>
        <p:sp>
          <p:nvSpPr>
            <p:cNvPr id="635" name="Google Shape;635;p52"/>
            <p:cNvSpPr/>
            <p:nvPr/>
          </p:nvSpPr>
          <p:spPr>
            <a:xfrm>
              <a:off x="2527896"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636" name="Google Shape;636;p52"/>
            <p:cNvSpPr/>
            <p:nvPr/>
          </p:nvSpPr>
          <p:spPr>
            <a:xfrm>
              <a:off x="2527895" y="6431419"/>
              <a:ext cx="685800" cy="685800"/>
            </a:xfrm>
            <a:prstGeom prst="rect">
              <a:avLst/>
            </a:prstGeom>
            <a:solidFill>
              <a:srgbClr val="6D3AEE"/>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637" name="Google Shape;637;p52"/>
            <p:cNvCxnSpPr>
              <a:stCxn id="638" idx="0"/>
              <a:endCxn id="636" idx="2"/>
            </p:cNvCxnSpPr>
            <p:nvPr/>
          </p:nvCxnSpPr>
          <p:spPr>
            <a:xfrm flipH="1" rot="10797698">
              <a:off x="1974589" y="7117586"/>
              <a:ext cx="896100" cy="367500"/>
            </a:xfrm>
            <a:prstGeom prst="straightConnector1">
              <a:avLst/>
            </a:prstGeom>
            <a:noFill/>
            <a:ln cap="flat" cmpd="sng" w="9525">
              <a:solidFill>
                <a:srgbClr val="000000"/>
              </a:solidFill>
              <a:prstDash val="solid"/>
              <a:round/>
              <a:headEnd len="med" w="med" type="triangle"/>
              <a:tailEnd len="med" w="med" type="none"/>
            </a:ln>
          </p:spPr>
        </p:cxnSp>
        <p:cxnSp>
          <p:nvCxnSpPr>
            <p:cNvPr id="639" name="Google Shape;639;p52"/>
            <p:cNvCxnSpPr>
              <a:stCxn id="635" idx="0"/>
              <a:endCxn id="636"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640" name="Google Shape;640;p52"/>
            <p:cNvCxnSpPr>
              <a:stCxn id="641" idx="0"/>
              <a:endCxn id="636" idx="2"/>
            </p:cNvCxnSpPr>
            <p:nvPr/>
          </p:nvCxnSpPr>
          <p:spPr>
            <a:xfrm rot="10797698">
              <a:off x="2870903" y="7116986"/>
              <a:ext cx="896100" cy="368700"/>
            </a:xfrm>
            <a:prstGeom prst="straightConnector1">
              <a:avLst/>
            </a:prstGeom>
            <a:noFill/>
            <a:ln cap="flat" cmpd="sng" w="9525">
              <a:solidFill>
                <a:srgbClr val="000000"/>
              </a:solidFill>
              <a:prstDash val="solid"/>
              <a:round/>
              <a:headEnd len="med" w="med" type="triangle"/>
              <a:tailEnd len="med" w="med" type="none"/>
            </a:ln>
          </p:spPr>
        </p:cxnSp>
        <p:sp>
          <p:nvSpPr>
            <p:cNvPr id="638" name="Google Shape;638;p52"/>
            <p:cNvSpPr/>
            <p:nvPr/>
          </p:nvSpPr>
          <p:spPr>
            <a:xfrm>
              <a:off x="1631689"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641" name="Google Shape;641;p52"/>
            <p:cNvSpPr/>
            <p:nvPr/>
          </p:nvSpPr>
          <p:spPr>
            <a:xfrm>
              <a:off x="3424103" y="7485386"/>
              <a:ext cx="685800" cy="685800"/>
            </a:xfrm>
            <a:prstGeom prst="pentagon">
              <a:avLst>
                <a:gd fmla="val 105146" name="hf"/>
                <a:gd fmla="val 110557" name="vf"/>
              </a:avLst>
            </a:prstGeom>
            <a:solidFill>
              <a:srgbClr val="D9D2E9"/>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grpSp>
      <p:grpSp>
        <p:nvGrpSpPr>
          <p:cNvPr id="642" name="Google Shape;642;p52"/>
          <p:cNvGrpSpPr/>
          <p:nvPr/>
        </p:nvGrpSpPr>
        <p:grpSpPr>
          <a:xfrm>
            <a:off x="4347625" y="1704351"/>
            <a:ext cx="455845" cy="502469"/>
            <a:chOff x="5534372" y="1445626"/>
            <a:chExt cx="1611900" cy="1855500"/>
          </a:xfrm>
        </p:grpSpPr>
        <p:sp>
          <p:nvSpPr>
            <p:cNvPr id="643" name="Google Shape;643;p5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4" name="Google Shape;644;p52"/>
            <p:cNvSpPr/>
            <p:nvPr/>
          </p:nvSpPr>
          <p:spPr>
            <a:xfrm>
              <a:off x="5591250" y="1495852"/>
              <a:ext cx="1497000" cy="328500"/>
            </a:xfrm>
            <a:prstGeom prst="rect">
              <a:avLst/>
            </a:prstGeom>
            <a:solidFill>
              <a:srgbClr val="00B2F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45" name="Google Shape;645;p52"/>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solidFill>
                    <a:schemeClr val="dk1"/>
                  </a:solidFill>
                  <a:latin typeface="Roboto"/>
                  <a:ea typeface="Roboto"/>
                  <a:cs typeface="Roboto"/>
                  <a:sym typeface="Roboto"/>
                </a:rPr>
                <a:t>Block of Txs</a:t>
              </a:r>
              <a:endParaRPr b="1" sz="700">
                <a:solidFill>
                  <a:schemeClr val="dk1"/>
                </a:solidFill>
                <a:latin typeface="Roboto"/>
                <a:ea typeface="Roboto"/>
                <a:cs typeface="Roboto"/>
                <a:sym typeface="Roboto"/>
              </a:endParaRPr>
            </a:p>
          </p:txBody>
        </p:sp>
      </p:grpSp>
      <p:grpSp>
        <p:nvGrpSpPr>
          <p:cNvPr id="646" name="Google Shape;646;p52"/>
          <p:cNvGrpSpPr/>
          <p:nvPr/>
        </p:nvGrpSpPr>
        <p:grpSpPr>
          <a:xfrm rot="2068">
            <a:off x="4348962" y="2253900"/>
            <a:ext cx="455920" cy="455920"/>
            <a:chOff x="1499200" y="6316300"/>
            <a:chExt cx="2743200" cy="2743200"/>
          </a:xfrm>
        </p:grpSpPr>
        <p:sp>
          <p:nvSpPr>
            <p:cNvPr id="647" name="Google Shape;647;p52"/>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45725" lIns="45725" spcFirstLastPara="1" rIns="45725" wrap="square" tIns="45725">
              <a:noAutofit/>
            </a:bodyPr>
            <a:lstStyle/>
            <a:p>
              <a:pPr indent="0" lvl="0" marL="0" rtl="0" algn="ctr">
                <a:spcBef>
                  <a:spcPts val="0"/>
                </a:spcBef>
                <a:spcAft>
                  <a:spcPts val="0"/>
                </a:spcAft>
                <a:buNone/>
              </a:pPr>
              <a:r>
                <a:rPr lang="en" sz="700"/>
                <a:t>PoV</a:t>
              </a:r>
              <a:endParaRPr sz="700"/>
            </a:p>
          </p:txBody>
        </p:sp>
        <p:sp>
          <p:nvSpPr>
            <p:cNvPr id="648" name="Google Shape;648;p52"/>
            <p:cNvSpPr/>
            <p:nvPr/>
          </p:nvSpPr>
          <p:spPr>
            <a:xfrm>
              <a:off x="2527896"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649" name="Google Shape;649;p52"/>
            <p:cNvSpPr/>
            <p:nvPr/>
          </p:nvSpPr>
          <p:spPr>
            <a:xfrm>
              <a:off x="2527895" y="6431419"/>
              <a:ext cx="685800" cy="685800"/>
            </a:xfrm>
            <a:prstGeom prst="rect">
              <a:avLst/>
            </a:prstGeom>
            <a:solidFill>
              <a:srgbClr val="00B2FF"/>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650" name="Google Shape;650;p52"/>
            <p:cNvCxnSpPr>
              <a:stCxn id="651" idx="0"/>
              <a:endCxn id="649" idx="2"/>
            </p:cNvCxnSpPr>
            <p:nvPr/>
          </p:nvCxnSpPr>
          <p:spPr>
            <a:xfrm flipH="1" rot="10797698">
              <a:off x="1974589" y="7117586"/>
              <a:ext cx="896100" cy="367500"/>
            </a:xfrm>
            <a:prstGeom prst="straightConnector1">
              <a:avLst/>
            </a:prstGeom>
            <a:noFill/>
            <a:ln cap="flat" cmpd="sng" w="9525">
              <a:solidFill>
                <a:srgbClr val="000000"/>
              </a:solidFill>
              <a:prstDash val="solid"/>
              <a:round/>
              <a:headEnd len="med" w="med" type="triangle"/>
              <a:tailEnd len="med" w="med" type="none"/>
            </a:ln>
          </p:spPr>
        </p:cxnSp>
        <p:cxnSp>
          <p:nvCxnSpPr>
            <p:cNvPr id="652" name="Google Shape;652;p52"/>
            <p:cNvCxnSpPr>
              <a:stCxn id="648" idx="0"/>
              <a:endCxn id="649"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653" name="Google Shape;653;p52"/>
            <p:cNvCxnSpPr>
              <a:stCxn id="654" idx="0"/>
              <a:endCxn id="649" idx="2"/>
            </p:cNvCxnSpPr>
            <p:nvPr/>
          </p:nvCxnSpPr>
          <p:spPr>
            <a:xfrm rot="10797698">
              <a:off x="2870903" y="7116986"/>
              <a:ext cx="896100" cy="368700"/>
            </a:xfrm>
            <a:prstGeom prst="straightConnector1">
              <a:avLst/>
            </a:prstGeom>
            <a:noFill/>
            <a:ln cap="flat" cmpd="sng" w="9525">
              <a:solidFill>
                <a:srgbClr val="000000"/>
              </a:solidFill>
              <a:prstDash val="solid"/>
              <a:round/>
              <a:headEnd len="med" w="med" type="triangle"/>
              <a:tailEnd len="med" w="med" type="none"/>
            </a:ln>
          </p:spPr>
        </p:cxnSp>
        <p:sp>
          <p:nvSpPr>
            <p:cNvPr id="651" name="Google Shape;651;p52"/>
            <p:cNvSpPr/>
            <p:nvPr/>
          </p:nvSpPr>
          <p:spPr>
            <a:xfrm>
              <a:off x="1631689"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654" name="Google Shape;654;p52"/>
            <p:cNvSpPr/>
            <p:nvPr/>
          </p:nvSpPr>
          <p:spPr>
            <a:xfrm>
              <a:off x="3424103" y="7485386"/>
              <a:ext cx="685800" cy="685800"/>
            </a:xfrm>
            <a:prstGeom prst="pentagon">
              <a:avLst>
                <a:gd fmla="val 105146" name="hf"/>
                <a:gd fmla="val 110557" name="vf"/>
              </a:avLst>
            </a:prstGeom>
            <a:solidFill>
              <a:srgbClr val="C9DAF8"/>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grpSp>
      <p:grpSp>
        <p:nvGrpSpPr>
          <p:cNvPr id="655" name="Google Shape;655;p52"/>
          <p:cNvGrpSpPr/>
          <p:nvPr/>
        </p:nvGrpSpPr>
        <p:grpSpPr>
          <a:xfrm rot="1223">
            <a:off x="5208917" y="1704703"/>
            <a:ext cx="453105" cy="499501"/>
            <a:chOff x="5534372" y="1445626"/>
            <a:chExt cx="1611900" cy="1855500"/>
          </a:xfrm>
        </p:grpSpPr>
        <p:sp>
          <p:nvSpPr>
            <p:cNvPr id="656" name="Google Shape;656;p52"/>
            <p:cNvSpPr/>
            <p:nvPr/>
          </p:nvSpPr>
          <p:spPr>
            <a:xfrm>
              <a:off x="5534372" y="1445626"/>
              <a:ext cx="1611900" cy="1855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7" name="Google Shape;657;p52"/>
            <p:cNvSpPr/>
            <p:nvPr/>
          </p:nvSpPr>
          <p:spPr>
            <a:xfrm>
              <a:off x="5591250" y="1495852"/>
              <a:ext cx="1497000" cy="328500"/>
            </a:xfrm>
            <a:prstGeom prst="rect">
              <a:avLst/>
            </a:prstGeom>
            <a:solidFill>
              <a:srgbClr val="783F04"/>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58" name="Google Shape;658;p52"/>
            <p:cNvSpPr/>
            <p:nvPr/>
          </p:nvSpPr>
          <p:spPr>
            <a:xfrm>
              <a:off x="5591189" y="1882152"/>
              <a:ext cx="1497000" cy="1360800"/>
            </a:xfrm>
            <a:prstGeom prst="rect">
              <a:avLst/>
            </a:prstGeom>
            <a:solidFill>
              <a:srgbClr val="EFEFEF"/>
            </a:solidFill>
            <a:ln cap="flat" cmpd="sng" w="9525">
              <a:solidFill>
                <a:srgbClr val="666666"/>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solidFill>
                    <a:schemeClr val="dk1"/>
                  </a:solidFill>
                  <a:latin typeface="Roboto"/>
                  <a:ea typeface="Roboto"/>
                  <a:cs typeface="Roboto"/>
                  <a:sym typeface="Roboto"/>
                </a:rPr>
                <a:t>Block of Txs</a:t>
              </a:r>
              <a:endParaRPr b="1" sz="700">
                <a:solidFill>
                  <a:schemeClr val="dk1"/>
                </a:solidFill>
                <a:latin typeface="Roboto"/>
                <a:ea typeface="Roboto"/>
                <a:cs typeface="Roboto"/>
                <a:sym typeface="Roboto"/>
              </a:endParaRPr>
            </a:p>
          </p:txBody>
        </p:sp>
      </p:grpSp>
      <p:grpSp>
        <p:nvGrpSpPr>
          <p:cNvPr id="659" name="Google Shape;659;p52"/>
          <p:cNvGrpSpPr/>
          <p:nvPr/>
        </p:nvGrpSpPr>
        <p:grpSpPr>
          <a:xfrm>
            <a:off x="5211289" y="2250129"/>
            <a:ext cx="453177" cy="453177"/>
            <a:chOff x="1499200" y="6316300"/>
            <a:chExt cx="2743200" cy="2743200"/>
          </a:xfrm>
        </p:grpSpPr>
        <p:sp>
          <p:nvSpPr>
            <p:cNvPr id="660" name="Google Shape;660;p52"/>
            <p:cNvSpPr/>
            <p:nvPr/>
          </p:nvSpPr>
          <p:spPr>
            <a:xfrm>
              <a:off x="1499200" y="6316300"/>
              <a:ext cx="2743200" cy="2743200"/>
            </a:xfrm>
            <a:prstGeom prst="rect">
              <a:avLst/>
            </a:prstGeom>
            <a:solidFill>
              <a:srgbClr val="EFEFEF"/>
            </a:solidFill>
            <a:ln cap="flat" cmpd="sng" w="9525">
              <a:solidFill>
                <a:schemeClr val="dk2"/>
              </a:solidFill>
              <a:prstDash val="solid"/>
              <a:round/>
              <a:headEnd len="sm" w="sm" type="none"/>
              <a:tailEnd len="sm" w="sm" type="none"/>
            </a:ln>
          </p:spPr>
          <p:txBody>
            <a:bodyPr anchorCtr="0" anchor="b" bIns="45725" lIns="45725" spcFirstLastPara="1" rIns="45725" wrap="square" tIns="45725">
              <a:noAutofit/>
            </a:bodyPr>
            <a:lstStyle/>
            <a:p>
              <a:pPr indent="0" lvl="0" marL="0" rtl="0" algn="ctr">
                <a:spcBef>
                  <a:spcPts val="0"/>
                </a:spcBef>
                <a:spcAft>
                  <a:spcPts val="0"/>
                </a:spcAft>
                <a:buNone/>
              </a:pPr>
              <a:r>
                <a:rPr lang="en" sz="700"/>
                <a:t>PoV</a:t>
              </a:r>
              <a:endParaRPr sz="700"/>
            </a:p>
          </p:txBody>
        </p:sp>
        <p:sp>
          <p:nvSpPr>
            <p:cNvPr id="661" name="Google Shape;661;p52"/>
            <p:cNvSpPr/>
            <p:nvPr/>
          </p:nvSpPr>
          <p:spPr>
            <a:xfrm>
              <a:off x="2527896"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C</a:t>
              </a:r>
              <a:endParaRPr sz="700"/>
            </a:p>
          </p:txBody>
        </p:sp>
        <p:sp>
          <p:nvSpPr>
            <p:cNvPr id="662" name="Google Shape;662;p52"/>
            <p:cNvSpPr/>
            <p:nvPr/>
          </p:nvSpPr>
          <p:spPr>
            <a:xfrm>
              <a:off x="2527895" y="6431419"/>
              <a:ext cx="685800" cy="685800"/>
            </a:xfrm>
            <a:prstGeom prst="rect">
              <a:avLst/>
            </a:prstGeom>
            <a:solidFill>
              <a:srgbClr val="783F04"/>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663" name="Google Shape;663;p52"/>
            <p:cNvCxnSpPr>
              <a:stCxn id="664" idx="0"/>
              <a:endCxn id="662" idx="2"/>
            </p:cNvCxnSpPr>
            <p:nvPr/>
          </p:nvCxnSpPr>
          <p:spPr>
            <a:xfrm flipH="1" rot="10800000">
              <a:off x="1974589" y="7117286"/>
              <a:ext cx="896100" cy="368100"/>
            </a:xfrm>
            <a:prstGeom prst="straightConnector1">
              <a:avLst/>
            </a:prstGeom>
            <a:noFill/>
            <a:ln cap="flat" cmpd="sng" w="9525">
              <a:solidFill>
                <a:srgbClr val="000000"/>
              </a:solidFill>
              <a:prstDash val="solid"/>
              <a:round/>
              <a:headEnd len="med" w="med" type="triangle"/>
              <a:tailEnd len="med" w="med" type="none"/>
            </a:ln>
          </p:spPr>
        </p:cxnSp>
        <p:cxnSp>
          <p:nvCxnSpPr>
            <p:cNvPr id="665" name="Google Shape;665;p52"/>
            <p:cNvCxnSpPr>
              <a:stCxn id="661" idx="0"/>
              <a:endCxn id="662" idx="2"/>
            </p:cNvCxnSpPr>
            <p:nvPr/>
          </p:nvCxnSpPr>
          <p:spPr>
            <a:xfrm rot="10800000">
              <a:off x="2870796" y="7117286"/>
              <a:ext cx="0" cy="368100"/>
            </a:xfrm>
            <a:prstGeom prst="straightConnector1">
              <a:avLst/>
            </a:prstGeom>
            <a:noFill/>
            <a:ln cap="flat" cmpd="sng" w="9525">
              <a:solidFill>
                <a:srgbClr val="000000"/>
              </a:solidFill>
              <a:prstDash val="solid"/>
              <a:round/>
              <a:headEnd len="med" w="med" type="triangle"/>
              <a:tailEnd len="med" w="med" type="none"/>
            </a:ln>
          </p:spPr>
        </p:cxnSp>
        <p:cxnSp>
          <p:nvCxnSpPr>
            <p:cNvPr id="666" name="Google Shape;666;p52"/>
            <p:cNvCxnSpPr>
              <a:stCxn id="667" idx="0"/>
              <a:endCxn id="662" idx="2"/>
            </p:cNvCxnSpPr>
            <p:nvPr/>
          </p:nvCxnSpPr>
          <p:spPr>
            <a:xfrm rot="10800000">
              <a:off x="2870903" y="7117286"/>
              <a:ext cx="896100" cy="368100"/>
            </a:xfrm>
            <a:prstGeom prst="straightConnector1">
              <a:avLst/>
            </a:prstGeom>
            <a:noFill/>
            <a:ln cap="flat" cmpd="sng" w="9525">
              <a:solidFill>
                <a:srgbClr val="000000"/>
              </a:solidFill>
              <a:prstDash val="solid"/>
              <a:round/>
              <a:headEnd len="med" w="med" type="triangle"/>
              <a:tailEnd len="med" w="med" type="none"/>
            </a:ln>
          </p:spPr>
        </p:cxnSp>
        <p:sp>
          <p:nvSpPr>
            <p:cNvPr id="664" name="Google Shape;664;p52"/>
            <p:cNvSpPr/>
            <p:nvPr/>
          </p:nvSpPr>
          <p:spPr>
            <a:xfrm>
              <a:off x="1631689"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A</a:t>
              </a:r>
              <a:endParaRPr sz="700"/>
            </a:p>
          </p:txBody>
        </p:sp>
        <p:sp>
          <p:nvSpPr>
            <p:cNvPr id="667" name="Google Shape;667;p52"/>
            <p:cNvSpPr/>
            <p:nvPr/>
          </p:nvSpPr>
          <p:spPr>
            <a:xfrm>
              <a:off x="3424103" y="7485386"/>
              <a:ext cx="685800" cy="685800"/>
            </a:xfrm>
            <a:prstGeom prst="pentagon">
              <a:avLst>
                <a:gd fmla="val 105146" name="hf"/>
                <a:gd fmla="val 110557" name="vf"/>
              </a:avLst>
            </a:prstGeom>
            <a:solidFill>
              <a:srgbClr val="FCE5CD"/>
            </a:solidFill>
            <a:ln cap="flat" cmpd="sng" w="9525">
              <a:solidFill>
                <a:srgbClr val="000000"/>
              </a:solidFill>
              <a:prstDash val="solid"/>
              <a:round/>
              <a:headEnd len="sm" w="sm" type="none"/>
              <a:tailEnd len="sm" w="sm" type="none"/>
            </a:ln>
          </p:spPr>
          <p:txBody>
            <a:bodyPr anchorCtr="0" anchor="ctr" bIns="45725" lIns="0" spcFirstLastPara="1" rIns="0" wrap="square" tIns="45725">
              <a:noAutofit/>
            </a:bodyPr>
            <a:lstStyle/>
            <a:p>
              <a:pPr indent="0" lvl="0" marL="0" rtl="0" algn="ctr">
                <a:spcBef>
                  <a:spcPts val="0"/>
                </a:spcBef>
                <a:spcAft>
                  <a:spcPts val="0"/>
                </a:spcAft>
                <a:buNone/>
              </a:pPr>
              <a:r>
                <a:rPr lang="en" sz="700"/>
                <a:t>E</a:t>
              </a:r>
              <a:endParaRPr sz="700"/>
            </a:p>
          </p:txBody>
        </p:sp>
      </p:grpSp>
      <p:sp>
        <p:nvSpPr>
          <p:cNvPr id="668" name="Google Shape;668;p52"/>
          <p:cNvSpPr/>
          <p:nvPr/>
        </p:nvSpPr>
        <p:spPr>
          <a:xfrm>
            <a:off x="2227563" y="28988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9" name="Google Shape;669;p52"/>
          <p:cNvSpPr/>
          <p:nvPr/>
        </p:nvSpPr>
        <p:spPr>
          <a:xfrm>
            <a:off x="2227563" y="323260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0" name="Google Shape;670;p52"/>
          <p:cNvSpPr/>
          <p:nvPr/>
        </p:nvSpPr>
        <p:spPr>
          <a:xfrm>
            <a:off x="2227563" y="356637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1" name="Google Shape;671;p52"/>
          <p:cNvSpPr/>
          <p:nvPr/>
        </p:nvSpPr>
        <p:spPr>
          <a:xfrm>
            <a:off x="2227563" y="390015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2" name="Google Shape;672;p52"/>
          <p:cNvSpPr/>
          <p:nvPr/>
        </p:nvSpPr>
        <p:spPr>
          <a:xfrm>
            <a:off x="2227563" y="42339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3" name="Google Shape;673;p52"/>
          <p:cNvSpPr/>
          <p:nvPr/>
        </p:nvSpPr>
        <p:spPr>
          <a:xfrm>
            <a:off x="2525088" y="28988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4" name="Google Shape;674;p52"/>
          <p:cNvSpPr/>
          <p:nvPr/>
        </p:nvSpPr>
        <p:spPr>
          <a:xfrm>
            <a:off x="2525088" y="323260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5" name="Google Shape;675;p52"/>
          <p:cNvSpPr/>
          <p:nvPr/>
        </p:nvSpPr>
        <p:spPr>
          <a:xfrm>
            <a:off x="2525088" y="356637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6" name="Google Shape;676;p52"/>
          <p:cNvSpPr/>
          <p:nvPr/>
        </p:nvSpPr>
        <p:spPr>
          <a:xfrm>
            <a:off x="2525088" y="3900150"/>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7" name="Google Shape;677;p52"/>
          <p:cNvSpPr/>
          <p:nvPr/>
        </p:nvSpPr>
        <p:spPr>
          <a:xfrm>
            <a:off x="2525088" y="42339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8" name="Google Shape;678;p52"/>
          <p:cNvSpPr/>
          <p:nvPr/>
        </p:nvSpPr>
        <p:spPr>
          <a:xfrm>
            <a:off x="2822613" y="28988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9" name="Google Shape;679;p52"/>
          <p:cNvSpPr/>
          <p:nvPr/>
        </p:nvSpPr>
        <p:spPr>
          <a:xfrm>
            <a:off x="2822613" y="323260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0" name="Google Shape;680;p52"/>
          <p:cNvSpPr/>
          <p:nvPr/>
        </p:nvSpPr>
        <p:spPr>
          <a:xfrm>
            <a:off x="2822613" y="356637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1" name="Google Shape;681;p52"/>
          <p:cNvSpPr/>
          <p:nvPr/>
        </p:nvSpPr>
        <p:spPr>
          <a:xfrm>
            <a:off x="2822613" y="3900150"/>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2" name="Google Shape;682;p52"/>
          <p:cNvSpPr/>
          <p:nvPr/>
        </p:nvSpPr>
        <p:spPr>
          <a:xfrm>
            <a:off x="2822613" y="42339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3" name="Google Shape;683;p52"/>
          <p:cNvSpPr/>
          <p:nvPr/>
        </p:nvSpPr>
        <p:spPr>
          <a:xfrm>
            <a:off x="3120138" y="28988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4" name="Google Shape;684;p52"/>
          <p:cNvSpPr/>
          <p:nvPr/>
        </p:nvSpPr>
        <p:spPr>
          <a:xfrm>
            <a:off x="3120138" y="3232600"/>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5" name="Google Shape;685;p52"/>
          <p:cNvSpPr/>
          <p:nvPr/>
        </p:nvSpPr>
        <p:spPr>
          <a:xfrm>
            <a:off x="3120138" y="356637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6" name="Google Shape;686;p52"/>
          <p:cNvSpPr/>
          <p:nvPr/>
        </p:nvSpPr>
        <p:spPr>
          <a:xfrm>
            <a:off x="3120138" y="390015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7" name="Google Shape;687;p52"/>
          <p:cNvSpPr/>
          <p:nvPr/>
        </p:nvSpPr>
        <p:spPr>
          <a:xfrm>
            <a:off x="3120138" y="42339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8" name="Google Shape;688;p52"/>
          <p:cNvSpPr/>
          <p:nvPr/>
        </p:nvSpPr>
        <p:spPr>
          <a:xfrm>
            <a:off x="3417663" y="28988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9" name="Google Shape;689;p52"/>
          <p:cNvSpPr/>
          <p:nvPr/>
        </p:nvSpPr>
        <p:spPr>
          <a:xfrm>
            <a:off x="3417663" y="3232600"/>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0" name="Google Shape;690;p52"/>
          <p:cNvSpPr/>
          <p:nvPr/>
        </p:nvSpPr>
        <p:spPr>
          <a:xfrm>
            <a:off x="3417663" y="356637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1" name="Google Shape;691;p52"/>
          <p:cNvSpPr/>
          <p:nvPr/>
        </p:nvSpPr>
        <p:spPr>
          <a:xfrm>
            <a:off x="3417663" y="390015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2" name="Google Shape;692;p52"/>
          <p:cNvSpPr/>
          <p:nvPr/>
        </p:nvSpPr>
        <p:spPr>
          <a:xfrm>
            <a:off x="3417663" y="42339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3" name="Google Shape;693;p52"/>
          <p:cNvSpPr/>
          <p:nvPr/>
        </p:nvSpPr>
        <p:spPr>
          <a:xfrm>
            <a:off x="3715188" y="28988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4" name="Google Shape;694;p52"/>
          <p:cNvSpPr/>
          <p:nvPr/>
        </p:nvSpPr>
        <p:spPr>
          <a:xfrm>
            <a:off x="3715188" y="323260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5" name="Google Shape;695;p52"/>
          <p:cNvSpPr/>
          <p:nvPr/>
        </p:nvSpPr>
        <p:spPr>
          <a:xfrm>
            <a:off x="3715188" y="356637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6" name="Google Shape;696;p52"/>
          <p:cNvSpPr/>
          <p:nvPr/>
        </p:nvSpPr>
        <p:spPr>
          <a:xfrm>
            <a:off x="3715188" y="390015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7" name="Google Shape;697;p52"/>
          <p:cNvSpPr/>
          <p:nvPr/>
        </p:nvSpPr>
        <p:spPr>
          <a:xfrm>
            <a:off x="3715188" y="42339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8" name="Google Shape;698;p52"/>
          <p:cNvSpPr/>
          <p:nvPr/>
        </p:nvSpPr>
        <p:spPr>
          <a:xfrm>
            <a:off x="4012713" y="28988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9" name="Google Shape;699;p52"/>
          <p:cNvSpPr/>
          <p:nvPr/>
        </p:nvSpPr>
        <p:spPr>
          <a:xfrm>
            <a:off x="4012713" y="3232600"/>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0" name="Google Shape;700;p52"/>
          <p:cNvSpPr/>
          <p:nvPr/>
        </p:nvSpPr>
        <p:spPr>
          <a:xfrm>
            <a:off x="4012713" y="356637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1" name="Google Shape;701;p52"/>
          <p:cNvSpPr/>
          <p:nvPr/>
        </p:nvSpPr>
        <p:spPr>
          <a:xfrm>
            <a:off x="4012713" y="390015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2" name="Google Shape;702;p52"/>
          <p:cNvSpPr/>
          <p:nvPr/>
        </p:nvSpPr>
        <p:spPr>
          <a:xfrm>
            <a:off x="4012713" y="42339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3" name="Google Shape;703;p52"/>
          <p:cNvSpPr/>
          <p:nvPr/>
        </p:nvSpPr>
        <p:spPr>
          <a:xfrm>
            <a:off x="4310238" y="28988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4" name="Google Shape;704;p52"/>
          <p:cNvSpPr/>
          <p:nvPr/>
        </p:nvSpPr>
        <p:spPr>
          <a:xfrm>
            <a:off x="4310238" y="3232600"/>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5" name="Google Shape;705;p52"/>
          <p:cNvSpPr/>
          <p:nvPr/>
        </p:nvSpPr>
        <p:spPr>
          <a:xfrm>
            <a:off x="4310238" y="356637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6" name="Google Shape;706;p52"/>
          <p:cNvSpPr/>
          <p:nvPr/>
        </p:nvSpPr>
        <p:spPr>
          <a:xfrm>
            <a:off x="4310238" y="3900150"/>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7" name="Google Shape;707;p52"/>
          <p:cNvSpPr/>
          <p:nvPr/>
        </p:nvSpPr>
        <p:spPr>
          <a:xfrm>
            <a:off x="4310238" y="42339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8" name="Google Shape;708;p52"/>
          <p:cNvSpPr/>
          <p:nvPr/>
        </p:nvSpPr>
        <p:spPr>
          <a:xfrm>
            <a:off x="4607763" y="28988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9" name="Google Shape;709;p52"/>
          <p:cNvSpPr/>
          <p:nvPr/>
        </p:nvSpPr>
        <p:spPr>
          <a:xfrm>
            <a:off x="4607763" y="323260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0" name="Google Shape;710;p52"/>
          <p:cNvSpPr/>
          <p:nvPr/>
        </p:nvSpPr>
        <p:spPr>
          <a:xfrm>
            <a:off x="4607763" y="356637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1" name="Google Shape;711;p52"/>
          <p:cNvSpPr/>
          <p:nvPr/>
        </p:nvSpPr>
        <p:spPr>
          <a:xfrm>
            <a:off x="4607763" y="390015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2" name="Google Shape;712;p52"/>
          <p:cNvSpPr/>
          <p:nvPr/>
        </p:nvSpPr>
        <p:spPr>
          <a:xfrm>
            <a:off x="4607763" y="42339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3" name="Google Shape;713;p52"/>
          <p:cNvSpPr/>
          <p:nvPr/>
        </p:nvSpPr>
        <p:spPr>
          <a:xfrm>
            <a:off x="4905288" y="28988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4" name="Google Shape;714;p52"/>
          <p:cNvSpPr/>
          <p:nvPr/>
        </p:nvSpPr>
        <p:spPr>
          <a:xfrm>
            <a:off x="4905288" y="323260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5" name="Google Shape;715;p52"/>
          <p:cNvSpPr/>
          <p:nvPr/>
        </p:nvSpPr>
        <p:spPr>
          <a:xfrm>
            <a:off x="4905288" y="356637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6" name="Google Shape;716;p52"/>
          <p:cNvSpPr/>
          <p:nvPr/>
        </p:nvSpPr>
        <p:spPr>
          <a:xfrm>
            <a:off x="4905288" y="390015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7" name="Google Shape;717;p52"/>
          <p:cNvSpPr/>
          <p:nvPr/>
        </p:nvSpPr>
        <p:spPr>
          <a:xfrm>
            <a:off x="4905288" y="42339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8" name="Google Shape;718;p52"/>
          <p:cNvSpPr/>
          <p:nvPr/>
        </p:nvSpPr>
        <p:spPr>
          <a:xfrm>
            <a:off x="5202813" y="28988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9" name="Google Shape;719;p52"/>
          <p:cNvSpPr/>
          <p:nvPr/>
        </p:nvSpPr>
        <p:spPr>
          <a:xfrm>
            <a:off x="5202813" y="323260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0" name="Google Shape;720;p52"/>
          <p:cNvSpPr/>
          <p:nvPr/>
        </p:nvSpPr>
        <p:spPr>
          <a:xfrm>
            <a:off x="5202813" y="356637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1" name="Google Shape;721;p52"/>
          <p:cNvSpPr/>
          <p:nvPr/>
        </p:nvSpPr>
        <p:spPr>
          <a:xfrm>
            <a:off x="5202813" y="390015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2" name="Google Shape;722;p52"/>
          <p:cNvSpPr/>
          <p:nvPr/>
        </p:nvSpPr>
        <p:spPr>
          <a:xfrm>
            <a:off x="5202813" y="42339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3" name="Google Shape;723;p52"/>
          <p:cNvSpPr/>
          <p:nvPr/>
        </p:nvSpPr>
        <p:spPr>
          <a:xfrm>
            <a:off x="5500338" y="28988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4" name="Google Shape;724;p52"/>
          <p:cNvSpPr/>
          <p:nvPr/>
        </p:nvSpPr>
        <p:spPr>
          <a:xfrm>
            <a:off x="5500338" y="323260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5" name="Google Shape;725;p52"/>
          <p:cNvSpPr/>
          <p:nvPr/>
        </p:nvSpPr>
        <p:spPr>
          <a:xfrm>
            <a:off x="5500338" y="356637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6" name="Google Shape;726;p52"/>
          <p:cNvSpPr/>
          <p:nvPr/>
        </p:nvSpPr>
        <p:spPr>
          <a:xfrm>
            <a:off x="5500338" y="390015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7" name="Google Shape;727;p52"/>
          <p:cNvSpPr/>
          <p:nvPr/>
        </p:nvSpPr>
        <p:spPr>
          <a:xfrm>
            <a:off x="5500338" y="42339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8" name="Google Shape;728;p52"/>
          <p:cNvSpPr/>
          <p:nvPr/>
        </p:nvSpPr>
        <p:spPr>
          <a:xfrm>
            <a:off x="5797863" y="28988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9" name="Google Shape;729;p52"/>
          <p:cNvSpPr/>
          <p:nvPr/>
        </p:nvSpPr>
        <p:spPr>
          <a:xfrm>
            <a:off x="5797863" y="323260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0" name="Google Shape;730;p52"/>
          <p:cNvSpPr/>
          <p:nvPr/>
        </p:nvSpPr>
        <p:spPr>
          <a:xfrm>
            <a:off x="5797863" y="356637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1" name="Google Shape;731;p52"/>
          <p:cNvSpPr/>
          <p:nvPr/>
        </p:nvSpPr>
        <p:spPr>
          <a:xfrm>
            <a:off x="5797863" y="390015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2" name="Google Shape;732;p52"/>
          <p:cNvSpPr/>
          <p:nvPr/>
        </p:nvSpPr>
        <p:spPr>
          <a:xfrm>
            <a:off x="5797863" y="42339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3" name="Google Shape;733;p52"/>
          <p:cNvSpPr/>
          <p:nvPr/>
        </p:nvSpPr>
        <p:spPr>
          <a:xfrm>
            <a:off x="6095388" y="28988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4" name="Google Shape;734;p52"/>
          <p:cNvSpPr/>
          <p:nvPr/>
        </p:nvSpPr>
        <p:spPr>
          <a:xfrm>
            <a:off x="6095388" y="3232600"/>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5" name="Google Shape;735;p52"/>
          <p:cNvSpPr/>
          <p:nvPr/>
        </p:nvSpPr>
        <p:spPr>
          <a:xfrm>
            <a:off x="6095388" y="356637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6" name="Google Shape;736;p52"/>
          <p:cNvSpPr/>
          <p:nvPr/>
        </p:nvSpPr>
        <p:spPr>
          <a:xfrm>
            <a:off x="6095388" y="390015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7" name="Google Shape;737;p52"/>
          <p:cNvSpPr/>
          <p:nvPr/>
        </p:nvSpPr>
        <p:spPr>
          <a:xfrm>
            <a:off x="6095388" y="42339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8" name="Google Shape;738;p52"/>
          <p:cNvSpPr/>
          <p:nvPr/>
        </p:nvSpPr>
        <p:spPr>
          <a:xfrm>
            <a:off x="6392913" y="28988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9" name="Google Shape;739;p52"/>
          <p:cNvSpPr/>
          <p:nvPr/>
        </p:nvSpPr>
        <p:spPr>
          <a:xfrm>
            <a:off x="6392913" y="323260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0" name="Google Shape;740;p52"/>
          <p:cNvSpPr/>
          <p:nvPr/>
        </p:nvSpPr>
        <p:spPr>
          <a:xfrm>
            <a:off x="6392913" y="356637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1" name="Google Shape;741;p52"/>
          <p:cNvSpPr/>
          <p:nvPr/>
        </p:nvSpPr>
        <p:spPr>
          <a:xfrm>
            <a:off x="6392913" y="3900150"/>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2" name="Google Shape;742;p52"/>
          <p:cNvSpPr/>
          <p:nvPr/>
        </p:nvSpPr>
        <p:spPr>
          <a:xfrm>
            <a:off x="6392913" y="423392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3" name="Google Shape;743;p52"/>
          <p:cNvSpPr/>
          <p:nvPr/>
        </p:nvSpPr>
        <p:spPr>
          <a:xfrm>
            <a:off x="6690438" y="2898825"/>
            <a:ext cx="225900" cy="225900"/>
          </a:xfrm>
          <a:prstGeom prst="ellipse">
            <a:avLst/>
          </a:prstGeom>
          <a:solidFill>
            <a:srgbClr val="6D3AE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4" name="Google Shape;744;p52"/>
          <p:cNvSpPr/>
          <p:nvPr/>
        </p:nvSpPr>
        <p:spPr>
          <a:xfrm>
            <a:off x="6690438" y="323260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5" name="Google Shape;745;p52"/>
          <p:cNvSpPr/>
          <p:nvPr/>
        </p:nvSpPr>
        <p:spPr>
          <a:xfrm>
            <a:off x="6690438" y="3566375"/>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6" name="Google Shape;746;p52"/>
          <p:cNvSpPr/>
          <p:nvPr/>
        </p:nvSpPr>
        <p:spPr>
          <a:xfrm>
            <a:off x="6690438" y="3900150"/>
            <a:ext cx="225900" cy="225900"/>
          </a:xfrm>
          <a:prstGeom prst="ellipse">
            <a:avLst/>
          </a:prstGeom>
          <a:solidFill>
            <a:srgbClr val="783F0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7" name="Google Shape;747;p52"/>
          <p:cNvSpPr/>
          <p:nvPr/>
        </p:nvSpPr>
        <p:spPr>
          <a:xfrm>
            <a:off x="6690438" y="4233925"/>
            <a:ext cx="225900" cy="225900"/>
          </a:xfrm>
          <a:prstGeom prst="ellipse">
            <a:avLst/>
          </a:prstGeom>
          <a:solidFill>
            <a:srgbClr val="00B2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8" name="Google Shape;748;p52"/>
          <p:cNvSpPr/>
          <p:nvPr/>
        </p:nvSpPr>
        <p:spPr>
          <a:xfrm>
            <a:off x="113763" y="2375863"/>
            <a:ext cx="1744800" cy="566700"/>
          </a:xfrm>
          <a:prstGeom prst="rect">
            <a:avLst/>
          </a:prstGeom>
          <a:noFill/>
          <a:ln>
            <a:noFill/>
          </a:ln>
        </p:spPr>
        <p:txBody>
          <a:bodyPr anchorCtr="0" anchor="t" bIns="0" lIns="0" spcFirstLastPara="1" rIns="0" wrap="square" tIns="0">
            <a:noAutofit/>
          </a:bodyPr>
          <a:lstStyle/>
          <a:p>
            <a:pPr indent="0" lvl="0" marL="0" marR="190500" rtl="0" algn="r">
              <a:lnSpc>
                <a:spcPct val="115000"/>
              </a:lnSpc>
              <a:spcBef>
                <a:spcPts val="600"/>
              </a:spcBef>
              <a:spcAft>
                <a:spcPts val="600"/>
              </a:spcAft>
              <a:buClr>
                <a:schemeClr val="dk1"/>
              </a:buClr>
              <a:buSzPts val="600"/>
              <a:buFont typeface="Arial"/>
              <a:buNone/>
            </a:pPr>
            <a:r>
              <a:rPr lang="en" sz="1800">
                <a:solidFill>
                  <a:srgbClr val="383751"/>
                </a:solidFill>
                <a:latin typeface="Inter Light"/>
                <a:ea typeface="Inter Light"/>
                <a:cs typeface="Inter Light"/>
                <a:sym typeface="Inter Light"/>
              </a:rPr>
              <a:t>A random subset of validators are assigned to execute the parachain blocks.</a:t>
            </a:r>
            <a:endParaRPr sz="1800">
              <a:solidFill>
                <a:srgbClr val="383751"/>
              </a:solidFill>
              <a:latin typeface="Inter Light"/>
              <a:ea typeface="Inter Light"/>
              <a:cs typeface="Inter Light"/>
              <a:sym typeface="Inter Light"/>
            </a:endParaRPr>
          </a:p>
        </p:txBody>
      </p:sp>
      <p:sp>
        <p:nvSpPr>
          <p:cNvPr id="749" name="Google Shape;749;p52"/>
          <p:cNvSpPr/>
          <p:nvPr/>
        </p:nvSpPr>
        <p:spPr>
          <a:xfrm>
            <a:off x="7295150" y="2375863"/>
            <a:ext cx="1744800" cy="566700"/>
          </a:xfrm>
          <a:prstGeom prst="rect">
            <a:avLst/>
          </a:prstGeom>
          <a:noFill/>
          <a:ln>
            <a:noFill/>
          </a:ln>
        </p:spPr>
        <p:txBody>
          <a:bodyPr anchorCtr="0" anchor="t" bIns="0" lIns="0" spcFirstLastPara="1" rIns="0" wrap="square" tIns="0">
            <a:noAutofit/>
          </a:bodyPr>
          <a:lstStyle/>
          <a:p>
            <a:pPr indent="0" lvl="0" marL="0" marR="190500" rtl="0" algn="l">
              <a:lnSpc>
                <a:spcPct val="115000"/>
              </a:lnSpc>
              <a:spcBef>
                <a:spcPts val="600"/>
              </a:spcBef>
              <a:spcAft>
                <a:spcPts val="600"/>
              </a:spcAft>
              <a:buClr>
                <a:schemeClr val="dk1"/>
              </a:buClr>
              <a:buSzPts val="600"/>
              <a:buFont typeface="Arial"/>
              <a:buNone/>
            </a:pPr>
            <a:r>
              <a:rPr lang="en" sz="1800">
                <a:solidFill>
                  <a:srgbClr val="383751"/>
                </a:solidFill>
                <a:latin typeface="Inter Light"/>
                <a:ea typeface="Inter Light"/>
                <a:cs typeface="Inter Light"/>
                <a:sym typeface="Inter Light"/>
              </a:rPr>
              <a:t>The new state root is then committed to the relay chain so the process can repeat.</a:t>
            </a:r>
            <a:endParaRPr sz="1800">
              <a:solidFill>
                <a:srgbClr val="383751"/>
              </a:solidFill>
              <a:latin typeface="Inter Light"/>
              <a:ea typeface="Inter Light"/>
              <a:cs typeface="Inter Light"/>
              <a:sym typeface="Inter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4" name="Shape 754"/>
        <p:cNvGrpSpPr/>
        <p:nvPr/>
      </p:nvGrpSpPr>
      <p:grpSpPr>
        <a:xfrm>
          <a:off x="0" y="0"/>
          <a:ext cx="0" cy="0"/>
          <a:chOff x="0" y="0"/>
          <a:chExt cx="0" cy="0"/>
        </a:xfrm>
      </p:grpSpPr>
      <p:pic>
        <p:nvPicPr>
          <p:cNvPr descr="preencoded.png" id="755" name="Google Shape;755;p53"/>
          <p:cNvPicPr preferRelativeResize="0"/>
          <p:nvPr/>
        </p:nvPicPr>
        <p:blipFill rotWithShape="1">
          <a:blip r:embed="rId3">
            <a:alphaModFix/>
          </a:blip>
          <a:srcRect b="0" l="0" r="0" t="0"/>
          <a:stretch/>
        </p:blipFill>
        <p:spPr>
          <a:xfrm>
            <a:off x="0" y="0"/>
            <a:ext cx="9144000" cy="470667"/>
          </a:xfrm>
          <a:prstGeom prst="rect">
            <a:avLst/>
          </a:prstGeom>
          <a:noFill/>
          <a:ln>
            <a:noFill/>
          </a:ln>
        </p:spPr>
      </p:pic>
      <p:sp>
        <p:nvSpPr>
          <p:cNvPr id="756" name="Google Shape;756;p53"/>
          <p:cNvSpPr/>
          <p:nvPr/>
        </p:nvSpPr>
        <p:spPr>
          <a:xfrm>
            <a:off x="742950" y="4122713"/>
            <a:ext cx="2033400" cy="7098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800"/>
              <a:buFont typeface="Arial"/>
              <a:buNone/>
            </a:pPr>
            <a:r>
              <a:rPr lang="en" sz="800">
                <a:latin typeface="Inter"/>
                <a:ea typeface="Inter"/>
                <a:cs typeface="Inter"/>
                <a:sym typeface="Inter"/>
              </a:rPr>
              <a:t>Polkadot uses erasure encoding across the validators assigned to a parachain to make sure the data needed to validate a block stays available.</a:t>
            </a:r>
            <a:endParaRPr b="0" i="0" sz="800" u="none" cap="none" strike="noStrike">
              <a:solidFill>
                <a:schemeClr val="dk1"/>
              </a:solidFill>
              <a:latin typeface="Calibri"/>
              <a:ea typeface="Calibri"/>
              <a:cs typeface="Calibri"/>
              <a:sym typeface="Calibri"/>
            </a:endParaRPr>
          </a:p>
        </p:txBody>
      </p:sp>
      <p:sp>
        <p:nvSpPr>
          <p:cNvPr id="757" name="Google Shape;757;p53"/>
          <p:cNvSpPr/>
          <p:nvPr/>
        </p:nvSpPr>
        <p:spPr>
          <a:xfrm>
            <a:off x="3555206" y="4122731"/>
            <a:ext cx="2033400" cy="7098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800"/>
              <a:buFont typeface="Arial"/>
              <a:buNone/>
            </a:pPr>
            <a:r>
              <a:rPr lang="en" sz="800">
                <a:latin typeface="Inter"/>
                <a:ea typeface="Inter"/>
                <a:cs typeface="Inter"/>
                <a:sym typeface="Inter"/>
              </a:rPr>
              <a:t>Every validator node is running an approval checking process for every </a:t>
            </a:r>
            <a:r>
              <a:rPr lang="en" sz="800">
                <a:solidFill>
                  <a:schemeClr val="dk1"/>
                </a:solidFill>
                <a:latin typeface="Inter"/>
                <a:ea typeface="Inter"/>
                <a:cs typeface="Inter"/>
                <a:sym typeface="Inter"/>
              </a:rPr>
              <a:t>parachain</a:t>
            </a:r>
            <a:r>
              <a:rPr lang="en" sz="800">
                <a:latin typeface="Inter"/>
                <a:ea typeface="Inter"/>
                <a:cs typeface="Inter"/>
                <a:sym typeface="Inter"/>
              </a:rPr>
              <a:t> block in every relay chain block.</a:t>
            </a:r>
            <a:endParaRPr b="0" i="0" sz="800" u="none" cap="none" strike="noStrike">
              <a:solidFill>
                <a:schemeClr val="dk1"/>
              </a:solidFill>
              <a:latin typeface="Calibri"/>
              <a:ea typeface="Calibri"/>
              <a:cs typeface="Calibri"/>
              <a:sym typeface="Calibri"/>
            </a:endParaRPr>
          </a:p>
        </p:txBody>
      </p:sp>
      <p:sp>
        <p:nvSpPr>
          <p:cNvPr id="758" name="Google Shape;758;p53"/>
          <p:cNvSpPr/>
          <p:nvPr/>
        </p:nvSpPr>
        <p:spPr>
          <a:xfrm>
            <a:off x="6235626" y="4122713"/>
            <a:ext cx="2325900" cy="70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600"/>
              </a:spcBef>
              <a:spcAft>
                <a:spcPts val="600"/>
              </a:spcAft>
              <a:buClr>
                <a:schemeClr val="dk1"/>
              </a:buClr>
              <a:buSzPts val="600"/>
              <a:buFont typeface="Arial"/>
              <a:buNone/>
            </a:pPr>
            <a:r>
              <a:rPr lang="en" sz="800">
                <a:latin typeface="Inter"/>
                <a:ea typeface="Inter"/>
                <a:cs typeface="Inter"/>
                <a:sym typeface="Inter"/>
              </a:rPr>
              <a:t>When someone disputes the validity of a parablock, all validators must then check the block and cast a vote. The validators on the losing side of the dispute are slashed.</a:t>
            </a:r>
            <a:endParaRPr sz="800">
              <a:latin typeface="Inter"/>
              <a:ea typeface="Inter"/>
              <a:cs typeface="Inter"/>
              <a:sym typeface="Inter"/>
            </a:endParaRPr>
          </a:p>
        </p:txBody>
      </p:sp>
      <p:sp>
        <p:nvSpPr>
          <p:cNvPr id="759" name="Google Shape;759;p53"/>
          <p:cNvSpPr/>
          <p:nvPr/>
        </p:nvSpPr>
        <p:spPr>
          <a:xfrm>
            <a:off x="802519" y="3343275"/>
            <a:ext cx="1886100" cy="381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Data Availability</a:t>
            </a:r>
            <a:endParaRPr b="0" i="0" sz="2400" u="none" cap="none" strike="noStrike">
              <a:solidFill>
                <a:schemeClr val="dk1"/>
              </a:solidFill>
              <a:latin typeface="Calibri"/>
              <a:ea typeface="Calibri"/>
              <a:cs typeface="Calibri"/>
              <a:sym typeface="Calibri"/>
            </a:endParaRPr>
          </a:p>
        </p:txBody>
      </p:sp>
      <p:sp>
        <p:nvSpPr>
          <p:cNvPr id="760" name="Google Shape;760;p53"/>
          <p:cNvSpPr/>
          <p:nvPr/>
        </p:nvSpPr>
        <p:spPr>
          <a:xfrm>
            <a:off x="3647250" y="3343275"/>
            <a:ext cx="1849500" cy="381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Approval Checking</a:t>
            </a:r>
            <a:endParaRPr b="0" i="0" sz="2400" u="none" cap="none" strike="noStrike">
              <a:solidFill>
                <a:schemeClr val="dk1"/>
              </a:solidFill>
              <a:latin typeface="Calibri"/>
              <a:ea typeface="Calibri"/>
              <a:cs typeface="Calibri"/>
              <a:sym typeface="Calibri"/>
            </a:endParaRPr>
          </a:p>
        </p:txBody>
      </p:sp>
      <p:sp>
        <p:nvSpPr>
          <p:cNvPr id="761" name="Google Shape;761;p53"/>
          <p:cNvSpPr/>
          <p:nvPr/>
        </p:nvSpPr>
        <p:spPr>
          <a:xfrm>
            <a:off x="6455531" y="3343275"/>
            <a:ext cx="1886100" cy="381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Disputes Handling</a:t>
            </a:r>
            <a:endParaRPr b="0" i="0" sz="2400" u="none" cap="none" strike="noStrike">
              <a:solidFill>
                <a:schemeClr val="dk1"/>
              </a:solidFill>
              <a:latin typeface="Calibri"/>
              <a:ea typeface="Calibri"/>
              <a:cs typeface="Calibri"/>
              <a:sym typeface="Calibri"/>
            </a:endParaRPr>
          </a:p>
        </p:txBody>
      </p:sp>
      <p:sp>
        <p:nvSpPr>
          <p:cNvPr id="762" name="Google Shape;762;p53"/>
          <p:cNvSpPr/>
          <p:nvPr/>
        </p:nvSpPr>
        <p:spPr>
          <a:xfrm>
            <a:off x="602700" y="769513"/>
            <a:ext cx="79386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How do we stop things from going wrong?</a:t>
            </a:r>
            <a:endParaRPr b="0" i="0" sz="3000" u="none" cap="none" strike="noStrike">
              <a:solidFill>
                <a:schemeClr val="dk1"/>
              </a:solidFill>
              <a:latin typeface="Calibri"/>
              <a:ea typeface="Calibri"/>
              <a:cs typeface="Calibri"/>
              <a:sym typeface="Calibri"/>
            </a:endParaRPr>
          </a:p>
        </p:txBody>
      </p:sp>
      <p:pic>
        <p:nvPicPr>
          <p:cNvPr descr="preencoded.png" id="763" name="Google Shape;763;p53"/>
          <p:cNvPicPr preferRelativeResize="0"/>
          <p:nvPr/>
        </p:nvPicPr>
        <p:blipFill rotWithShape="1">
          <a:blip r:embed="rId4">
            <a:alphaModFix/>
          </a:blip>
          <a:srcRect b="0" l="0" r="0" t="0"/>
          <a:stretch/>
        </p:blipFill>
        <p:spPr>
          <a:xfrm>
            <a:off x="3926681" y="1777788"/>
            <a:ext cx="1290638" cy="1281113"/>
          </a:xfrm>
          <a:prstGeom prst="rect">
            <a:avLst/>
          </a:prstGeom>
          <a:noFill/>
          <a:ln>
            <a:noFill/>
          </a:ln>
        </p:spPr>
      </p:pic>
      <p:pic>
        <p:nvPicPr>
          <p:cNvPr descr="preencoded.png" id="764" name="Google Shape;764;p53"/>
          <p:cNvPicPr preferRelativeResize="0"/>
          <p:nvPr/>
        </p:nvPicPr>
        <p:blipFill rotWithShape="1">
          <a:blip r:embed="rId5">
            <a:alphaModFix/>
          </a:blip>
          <a:srcRect b="0" l="0" r="0" t="0"/>
          <a:stretch/>
        </p:blipFill>
        <p:spPr>
          <a:xfrm>
            <a:off x="596844" y="1732538"/>
            <a:ext cx="2325757" cy="1371601"/>
          </a:xfrm>
          <a:prstGeom prst="rect">
            <a:avLst/>
          </a:prstGeom>
          <a:noFill/>
          <a:ln>
            <a:noFill/>
          </a:ln>
        </p:spPr>
      </p:pic>
      <p:pic>
        <p:nvPicPr>
          <p:cNvPr descr="preencoded.png" id="765" name="Google Shape;765;p53"/>
          <p:cNvPicPr preferRelativeResize="0"/>
          <p:nvPr/>
        </p:nvPicPr>
        <p:blipFill rotWithShape="1">
          <a:blip r:embed="rId6">
            <a:alphaModFix/>
          </a:blip>
          <a:srcRect b="0" l="0" r="0" t="0"/>
          <a:stretch/>
        </p:blipFill>
        <p:spPr>
          <a:xfrm>
            <a:off x="6712700" y="1687300"/>
            <a:ext cx="1371601" cy="13716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0" name="Shape 770"/>
        <p:cNvGrpSpPr/>
        <p:nvPr/>
      </p:nvGrpSpPr>
      <p:grpSpPr>
        <a:xfrm>
          <a:off x="0" y="0"/>
          <a:ext cx="0" cy="0"/>
          <a:chOff x="0" y="0"/>
          <a:chExt cx="0" cy="0"/>
        </a:xfrm>
      </p:grpSpPr>
      <p:sp>
        <p:nvSpPr>
          <p:cNvPr id="771" name="Google Shape;771;p54"/>
          <p:cNvSpPr/>
          <p:nvPr/>
        </p:nvSpPr>
        <p:spPr>
          <a:xfrm>
            <a:off x="3665025" y="1501125"/>
            <a:ext cx="5222100" cy="23148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900"/>
              <a:buFont typeface="Arial"/>
              <a:buNone/>
            </a:pPr>
            <a:r>
              <a:rPr lang="en" sz="1800">
                <a:latin typeface="Inter"/>
                <a:ea typeface="Inter"/>
                <a:cs typeface="Inter"/>
                <a:sym typeface="Inter"/>
              </a:rPr>
              <a:t>Relay chain block producers commit the new state root to the relay chain once the Parachains Protocol has been completed.</a:t>
            </a:r>
            <a:endParaRPr sz="18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t/>
            </a:r>
            <a:endParaRPr sz="18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rPr lang="en" sz="1800">
                <a:latin typeface="Inter"/>
                <a:ea typeface="Inter"/>
                <a:cs typeface="Inter"/>
                <a:sym typeface="Inter"/>
              </a:rPr>
              <a:t>Thus, when a relay chain block is finalized all included parachain blocks will also be finalized!</a:t>
            </a:r>
            <a:endParaRPr sz="18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t/>
            </a:r>
            <a:endParaRPr sz="18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rPr lang="en" sz="1800">
                <a:latin typeface="Inter"/>
                <a:ea typeface="Inter"/>
                <a:cs typeface="Inter"/>
                <a:sym typeface="Inter"/>
              </a:rPr>
              <a:t>The Parachain state committed on Polkadot is </a:t>
            </a:r>
            <a:r>
              <a:rPr lang="en" sz="1800">
                <a:solidFill>
                  <a:srgbClr val="FF1864"/>
                </a:solidFill>
                <a:latin typeface="Inter"/>
                <a:ea typeface="Inter"/>
                <a:cs typeface="Inter"/>
                <a:sym typeface="Inter"/>
              </a:rPr>
              <a:t>the canonical chain</a:t>
            </a:r>
            <a:r>
              <a:rPr lang="en" sz="1800">
                <a:latin typeface="Inter"/>
                <a:ea typeface="Inter"/>
                <a:cs typeface="Inter"/>
                <a:sym typeface="Inter"/>
              </a:rPr>
              <a:t>.</a:t>
            </a:r>
            <a:endParaRPr sz="1800">
              <a:latin typeface="Inter"/>
              <a:ea typeface="Inter"/>
              <a:cs typeface="Inter"/>
              <a:sym typeface="Inter"/>
            </a:endParaRPr>
          </a:p>
        </p:txBody>
      </p:sp>
      <p:sp>
        <p:nvSpPr>
          <p:cNvPr id="772" name="Google Shape;772;p54"/>
          <p:cNvSpPr/>
          <p:nvPr/>
        </p:nvSpPr>
        <p:spPr>
          <a:xfrm>
            <a:off x="3665025" y="662925"/>
            <a:ext cx="4939800" cy="83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lang="en" sz="2400">
                <a:latin typeface="Inter"/>
                <a:ea typeface="Inter"/>
                <a:cs typeface="Inter"/>
                <a:sym typeface="Inter"/>
              </a:rPr>
              <a:t>Parachain Blocks Get Finalized</a:t>
            </a:r>
            <a:endParaRPr b="0" i="0" sz="2400" u="none" cap="none" strike="noStrike">
              <a:solidFill>
                <a:schemeClr val="dk1"/>
              </a:solidFill>
              <a:latin typeface="Calibri"/>
              <a:ea typeface="Calibri"/>
              <a:cs typeface="Calibri"/>
              <a:sym typeface="Calibri"/>
            </a:endParaRPr>
          </a:p>
        </p:txBody>
      </p:sp>
      <p:cxnSp>
        <p:nvCxnSpPr>
          <p:cNvPr id="773" name="Google Shape;773;p54"/>
          <p:cNvCxnSpPr/>
          <p:nvPr/>
        </p:nvCxnSpPr>
        <p:spPr>
          <a:xfrm rot="10800000">
            <a:off x="808638" y="754048"/>
            <a:ext cx="0" cy="3612300"/>
          </a:xfrm>
          <a:prstGeom prst="straightConnector1">
            <a:avLst/>
          </a:prstGeom>
          <a:noFill/>
          <a:ln cap="flat" cmpd="sng" w="76200">
            <a:solidFill>
              <a:schemeClr val="dk2"/>
            </a:solidFill>
            <a:prstDash val="solid"/>
            <a:round/>
            <a:headEnd len="med" w="med" type="none"/>
            <a:tailEnd len="med" w="med" type="triangle"/>
          </a:ln>
        </p:spPr>
      </p:cxnSp>
      <p:sp>
        <p:nvSpPr>
          <p:cNvPr id="774" name="Google Shape;774;p54"/>
          <p:cNvSpPr/>
          <p:nvPr/>
        </p:nvSpPr>
        <p:spPr>
          <a:xfrm>
            <a:off x="955663" y="398814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n-3</a:t>
            </a:r>
            <a:endParaRPr b="0" i="0" sz="900" u="none" cap="none" strike="noStrike">
              <a:solidFill>
                <a:schemeClr val="dk1"/>
              </a:solidFill>
              <a:latin typeface="Calibri"/>
              <a:ea typeface="Calibri"/>
              <a:cs typeface="Calibri"/>
              <a:sym typeface="Calibri"/>
            </a:endParaRPr>
          </a:p>
        </p:txBody>
      </p:sp>
      <p:sp>
        <p:nvSpPr>
          <p:cNvPr id="775" name="Google Shape;775;p54"/>
          <p:cNvSpPr/>
          <p:nvPr/>
        </p:nvSpPr>
        <p:spPr>
          <a:xfrm>
            <a:off x="955663" y="329799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n-2</a:t>
            </a:r>
            <a:endParaRPr b="0" i="0" sz="900" u="none" cap="none" strike="noStrike">
              <a:solidFill>
                <a:schemeClr val="dk1"/>
              </a:solidFill>
              <a:latin typeface="Calibri"/>
              <a:ea typeface="Calibri"/>
              <a:cs typeface="Calibri"/>
              <a:sym typeface="Calibri"/>
            </a:endParaRPr>
          </a:p>
        </p:txBody>
      </p:sp>
      <p:sp>
        <p:nvSpPr>
          <p:cNvPr id="776" name="Google Shape;776;p54"/>
          <p:cNvSpPr/>
          <p:nvPr/>
        </p:nvSpPr>
        <p:spPr>
          <a:xfrm>
            <a:off x="955663" y="260784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n-1</a:t>
            </a:r>
            <a:endParaRPr b="0" i="0" sz="900" u="none" cap="none" strike="noStrike">
              <a:solidFill>
                <a:schemeClr val="dk1"/>
              </a:solidFill>
              <a:latin typeface="Calibri"/>
              <a:ea typeface="Calibri"/>
              <a:cs typeface="Calibri"/>
              <a:sym typeface="Calibri"/>
            </a:endParaRPr>
          </a:p>
        </p:txBody>
      </p:sp>
      <p:grpSp>
        <p:nvGrpSpPr>
          <p:cNvPr id="777" name="Google Shape;777;p54"/>
          <p:cNvGrpSpPr/>
          <p:nvPr/>
        </p:nvGrpSpPr>
        <p:grpSpPr>
          <a:xfrm>
            <a:off x="1333841" y="3659694"/>
            <a:ext cx="1836500" cy="838339"/>
            <a:chOff x="1286125" y="2078525"/>
            <a:chExt cx="3673000" cy="3688250"/>
          </a:xfrm>
        </p:grpSpPr>
        <p:sp>
          <p:nvSpPr>
            <p:cNvPr id="778" name="Google Shape;778;p5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79" name="Google Shape;779;p54"/>
            <p:cNvGrpSpPr/>
            <p:nvPr/>
          </p:nvGrpSpPr>
          <p:grpSpPr>
            <a:xfrm>
              <a:off x="1286125" y="2078525"/>
              <a:ext cx="3673000" cy="3688250"/>
              <a:chOff x="2413475" y="4669250"/>
              <a:chExt cx="3673000" cy="3688250"/>
            </a:xfrm>
          </p:grpSpPr>
          <p:sp>
            <p:nvSpPr>
              <p:cNvPr id="780" name="Google Shape;780;p5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1" name="Google Shape;781;p5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2" name="Google Shape;782;p5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3" name="Google Shape;783;p5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4" name="Google Shape;784;p5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5" name="Google Shape;785;p5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6" name="Google Shape;786;p5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7" name="Google Shape;787;p5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788" name="Google Shape;788;p54"/>
          <p:cNvSpPr/>
          <p:nvPr/>
        </p:nvSpPr>
        <p:spPr>
          <a:xfrm>
            <a:off x="955663" y="191769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a:t>
            </a:r>
            <a:endParaRPr b="0" i="0" sz="900" u="none" cap="none" strike="noStrike">
              <a:solidFill>
                <a:schemeClr val="dk1"/>
              </a:solidFill>
              <a:latin typeface="Calibri"/>
              <a:ea typeface="Calibri"/>
              <a:cs typeface="Calibri"/>
              <a:sym typeface="Calibri"/>
            </a:endParaRPr>
          </a:p>
        </p:txBody>
      </p:sp>
      <p:sp>
        <p:nvSpPr>
          <p:cNvPr id="789" name="Google Shape;789;p54"/>
          <p:cNvSpPr/>
          <p:nvPr/>
        </p:nvSpPr>
        <p:spPr>
          <a:xfrm>
            <a:off x="955663" y="122754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n+1</a:t>
            </a:r>
            <a:endParaRPr b="0" i="0" sz="900" u="none" cap="none" strike="noStrike">
              <a:solidFill>
                <a:schemeClr val="dk1"/>
              </a:solidFill>
              <a:latin typeface="Calibri"/>
              <a:ea typeface="Calibri"/>
              <a:cs typeface="Calibri"/>
              <a:sym typeface="Calibri"/>
            </a:endParaRPr>
          </a:p>
        </p:txBody>
      </p:sp>
      <p:pic>
        <p:nvPicPr>
          <p:cNvPr descr="preencoded.png" id="790" name="Google Shape;790;p54"/>
          <p:cNvPicPr preferRelativeResize="0"/>
          <p:nvPr/>
        </p:nvPicPr>
        <p:blipFill rotWithShape="1">
          <a:blip r:embed="rId3">
            <a:alphaModFix/>
          </a:blip>
          <a:srcRect b="0" l="0" r="0" t="0"/>
          <a:stretch/>
        </p:blipFill>
        <p:spPr>
          <a:xfrm>
            <a:off x="0" y="0"/>
            <a:ext cx="9144000" cy="470667"/>
          </a:xfrm>
          <a:prstGeom prst="rect">
            <a:avLst/>
          </a:prstGeom>
          <a:noFill/>
          <a:ln>
            <a:noFill/>
          </a:ln>
        </p:spPr>
      </p:pic>
      <p:grpSp>
        <p:nvGrpSpPr>
          <p:cNvPr id="791" name="Google Shape;791;p54"/>
          <p:cNvGrpSpPr/>
          <p:nvPr/>
        </p:nvGrpSpPr>
        <p:grpSpPr>
          <a:xfrm>
            <a:off x="1333841" y="2969548"/>
            <a:ext cx="1836500" cy="838339"/>
            <a:chOff x="1286125" y="2078525"/>
            <a:chExt cx="3673000" cy="3688250"/>
          </a:xfrm>
        </p:grpSpPr>
        <p:sp>
          <p:nvSpPr>
            <p:cNvPr id="792" name="Google Shape;792;p5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93" name="Google Shape;793;p54"/>
            <p:cNvGrpSpPr/>
            <p:nvPr/>
          </p:nvGrpSpPr>
          <p:grpSpPr>
            <a:xfrm>
              <a:off x="1286125" y="2078525"/>
              <a:ext cx="3673000" cy="3688250"/>
              <a:chOff x="2413475" y="4669250"/>
              <a:chExt cx="3673000" cy="3688250"/>
            </a:xfrm>
          </p:grpSpPr>
          <p:sp>
            <p:nvSpPr>
              <p:cNvPr id="794" name="Google Shape;794;p5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5" name="Google Shape;795;p5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6" name="Google Shape;796;p5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7" name="Google Shape;797;p5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8" name="Google Shape;798;p5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9" name="Google Shape;799;p5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0" name="Google Shape;800;p5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1" name="Google Shape;801;p5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802" name="Google Shape;802;p54"/>
          <p:cNvGrpSpPr/>
          <p:nvPr/>
        </p:nvGrpSpPr>
        <p:grpSpPr>
          <a:xfrm>
            <a:off x="1333841" y="2279401"/>
            <a:ext cx="1836500" cy="838339"/>
            <a:chOff x="1286125" y="2078525"/>
            <a:chExt cx="3673000" cy="3688250"/>
          </a:xfrm>
        </p:grpSpPr>
        <p:sp>
          <p:nvSpPr>
            <p:cNvPr id="803" name="Google Shape;803;p5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04" name="Google Shape;804;p54"/>
            <p:cNvGrpSpPr/>
            <p:nvPr/>
          </p:nvGrpSpPr>
          <p:grpSpPr>
            <a:xfrm>
              <a:off x="1286125" y="2078525"/>
              <a:ext cx="3673000" cy="3688250"/>
              <a:chOff x="2413475" y="4669250"/>
              <a:chExt cx="3673000" cy="3688250"/>
            </a:xfrm>
          </p:grpSpPr>
          <p:sp>
            <p:nvSpPr>
              <p:cNvPr id="805" name="Google Shape;805;p5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6" name="Google Shape;806;p5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7" name="Google Shape;807;p5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8" name="Google Shape;808;p5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9" name="Google Shape;809;p5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0" name="Google Shape;810;p5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1" name="Google Shape;811;p5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2" name="Google Shape;812;p5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813" name="Google Shape;813;p54"/>
          <p:cNvGrpSpPr/>
          <p:nvPr/>
        </p:nvGrpSpPr>
        <p:grpSpPr>
          <a:xfrm>
            <a:off x="1333841" y="1589254"/>
            <a:ext cx="1836500" cy="838339"/>
            <a:chOff x="1286125" y="2078525"/>
            <a:chExt cx="3673000" cy="3688250"/>
          </a:xfrm>
        </p:grpSpPr>
        <p:sp>
          <p:nvSpPr>
            <p:cNvPr id="814" name="Google Shape;814;p54"/>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15" name="Google Shape;815;p54"/>
            <p:cNvGrpSpPr/>
            <p:nvPr/>
          </p:nvGrpSpPr>
          <p:grpSpPr>
            <a:xfrm>
              <a:off x="1286125" y="2078525"/>
              <a:ext cx="3673000" cy="3688250"/>
              <a:chOff x="2413475" y="4669250"/>
              <a:chExt cx="3673000" cy="3688250"/>
            </a:xfrm>
          </p:grpSpPr>
          <p:sp>
            <p:nvSpPr>
              <p:cNvPr id="816" name="Google Shape;816;p5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7" name="Google Shape;817;p5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8" name="Google Shape;818;p5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9" name="Google Shape;819;p5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0" name="Google Shape;820;p5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1" name="Google Shape;821;p5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2" name="Google Shape;822;p5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3" name="Google Shape;823;p5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grpSp>
        <p:nvGrpSpPr>
          <p:cNvPr id="824" name="Google Shape;824;p54"/>
          <p:cNvGrpSpPr/>
          <p:nvPr/>
        </p:nvGrpSpPr>
        <p:grpSpPr>
          <a:xfrm>
            <a:off x="1333841" y="899107"/>
            <a:ext cx="1836500" cy="838339"/>
            <a:chOff x="1286125" y="2078525"/>
            <a:chExt cx="3673000" cy="3688250"/>
          </a:xfrm>
        </p:grpSpPr>
        <p:sp>
          <p:nvSpPr>
            <p:cNvPr id="825" name="Google Shape;825;p54"/>
            <p:cNvSpPr/>
            <p:nvPr/>
          </p:nvSpPr>
          <p:spPr>
            <a:xfrm>
              <a:off x="1514775" y="2314800"/>
              <a:ext cx="3264900" cy="3264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26" name="Google Shape;826;p54"/>
            <p:cNvGrpSpPr/>
            <p:nvPr/>
          </p:nvGrpSpPr>
          <p:grpSpPr>
            <a:xfrm>
              <a:off x="1286125" y="2078525"/>
              <a:ext cx="3673000" cy="3688250"/>
              <a:chOff x="2413475" y="4669250"/>
              <a:chExt cx="3673000" cy="3688250"/>
            </a:xfrm>
          </p:grpSpPr>
          <p:sp>
            <p:nvSpPr>
              <p:cNvPr id="827" name="Google Shape;827;p54"/>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8" name="Google Shape;828;p54"/>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9" name="Google Shape;829;p54"/>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0" name="Google Shape;830;p54"/>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1" name="Google Shape;831;p54"/>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2" name="Google Shape;832;p54"/>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3" name="Google Shape;833;p54"/>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4" name="Google Shape;834;p54"/>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sp>
        <p:nvSpPr>
          <p:cNvPr id="835" name="Google Shape;835;p54"/>
          <p:cNvSpPr/>
          <p:nvPr/>
        </p:nvSpPr>
        <p:spPr>
          <a:xfrm rot="-5400000">
            <a:off x="-1343775" y="2415448"/>
            <a:ext cx="3720600" cy="181200"/>
          </a:xfrm>
          <a:prstGeom prst="rect">
            <a:avLst/>
          </a:prstGeom>
          <a:noFill/>
          <a:ln>
            <a:noFill/>
          </a:ln>
        </p:spPr>
        <p:txBody>
          <a:bodyPr anchorCtr="0" anchor="ctr" bIns="0" lIns="0" spcFirstLastPara="1" rIns="0" wrap="square" tIns="0">
            <a:noAutofit/>
          </a:bodyPr>
          <a:lstStyle/>
          <a:p>
            <a:pPr indent="0" lvl="0" marL="0" marR="0" rtl="0" algn="l">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Parachain Blocks Finalizing with the Relay Chain</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2FF"/>
        </a:solidFill>
      </p:bgPr>
    </p:bg>
    <p:spTree>
      <p:nvGrpSpPr>
        <p:cNvPr id="120" name="Shape 120"/>
        <p:cNvGrpSpPr/>
        <p:nvPr/>
      </p:nvGrpSpPr>
      <p:grpSpPr>
        <a:xfrm>
          <a:off x="0" y="0"/>
          <a:ext cx="0" cy="0"/>
          <a:chOff x="0" y="0"/>
          <a:chExt cx="0" cy="0"/>
        </a:xfrm>
      </p:grpSpPr>
      <p:pic>
        <p:nvPicPr>
          <p:cNvPr descr="preencoded.png" id="121" name="Google Shape;121;p28"/>
          <p:cNvPicPr preferRelativeResize="0"/>
          <p:nvPr/>
        </p:nvPicPr>
        <p:blipFill rotWithShape="1">
          <a:blip r:embed="rId3">
            <a:alphaModFix/>
          </a:blip>
          <a:srcRect b="0" l="0" r="0" t="0"/>
          <a:stretch/>
        </p:blipFill>
        <p:spPr>
          <a:xfrm>
            <a:off x="4676775" y="0"/>
            <a:ext cx="4467225" cy="5143500"/>
          </a:xfrm>
          <a:prstGeom prst="rect">
            <a:avLst/>
          </a:prstGeom>
          <a:noFill/>
          <a:ln>
            <a:noFill/>
          </a:ln>
        </p:spPr>
      </p:pic>
      <p:pic>
        <p:nvPicPr>
          <p:cNvPr descr="preencoded.png" id="122" name="Google Shape;122;p28"/>
          <p:cNvPicPr preferRelativeResize="0"/>
          <p:nvPr/>
        </p:nvPicPr>
        <p:blipFill rotWithShape="1">
          <a:blip r:embed="rId4">
            <a:alphaModFix/>
          </a:blip>
          <a:srcRect b="0" l="0" r="0" t="0"/>
          <a:stretch/>
        </p:blipFill>
        <p:spPr>
          <a:xfrm>
            <a:off x="0" y="0"/>
            <a:ext cx="9144000" cy="470669"/>
          </a:xfrm>
          <a:prstGeom prst="rect">
            <a:avLst/>
          </a:prstGeom>
          <a:noFill/>
          <a:ln>
            <a:noFill/>
          </a:ln>
        </p:spPr>
      </p:pic>
      <p:pic>
        <p:nvPicPr>
          <p:cNvPr descr="preencoded.png" id="123" name="Google Shape;123;p28"/>
          <p:cNvPicPr preferRelativeResize="0"/>
          <p:nvPr/>
        </p:nvPicPr>
        <p:blipFill rotWithShape="1">
          <a:blip r:embed="rId5">
            <a:alphaModFix/>
          </a:blip>
          <a:srcRect b="0" l="0" r="0" t="0"/>
          <a:stretch/>
        </p:blipFill>
        <p:spPr>
          <a:xfrm>
            <a:off x="0" y="0"/>
            <a:ext cx="5324475" cy="5143500"/>
          </a:xfrm>
          <a:prstGeom prst="rect">
            <a:avLst/>
          </a:prstGeom>
          <a:noFill/>
          <a:ln>
            <a:noFill/>
          </a:ln>
        </p:spPr>
      </p:pic>
      <p:sp>
        <p:nvSpPr>
          <p:cNvPr id="124" name="Google Shape;124;p28"/>
          <p:cNvSpPr/>
          <p:nvPr/>
        </p:nvSpPr>
        <p:spPr>
          <a:xfrm>
            <a:off x="523875" y="2100263"/>
            <a:ext cx="8134500" cy="9432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6800"/>
              <a:buFont typeface="Arial"/>
              <a:buNone/>
            </a:pPr>
            <a:r>
              <a:rPr b="1" lang="en" sz="4100">
                <a:latin typeface="Inter"/>
                <a:ea typeface="Inter"/>
                <a:cs typeface="Inter"/>
                <a:sym typeface="Inter"/>
              </a:rPr>
              <a:t>The Philosophies of Polkadot</a:t>
            </a:r>
            <a:endParaRPr b="0" i="0" sz="41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0" name="Shape 840"/>
        <p:cNvGrpSpPr/>
        <p:nvPr/>
      </p:nvGrpSpPr>
      <p:grpSpPr>
        <a:xfrm>
          <a:off x="0" y="0"/>
          <a:ext cx="0" cy="0"/>
          <a:chOff x="0" y="0"/>
          <a:chExt cx="0" cy="0"/>
        </a:xfrm>
      </p:grpSpPr>
      <p:sp>
        <p:nvSpPr>
          <p:cNvPr id="841" name="Google Shape;841;p55"/>
          <p:cNvSpPr/>
          <p:nvPr/>
        </p:nvSpPr>
        <p:spPr>
          <a:xfrm>
            <a:off x="3787363" y="1767825"/>
            <a:ext cx="4138500" cy="23148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900"/>
              <a:buFont typeface="Arial"/>
              <a:buNone/>
            </a:pPr>
            <a:r>
              <a:rPr lang="en" sz="1800">
                <a:latin typeface="Inter"/>
                <a:ea typeface="Inter"/>
                <a:cs typeface="Inter"/>
                <a:sym typeface="Inter"/>
              </a:rPr>
              <a:t>This also means that finalization on Polkadot implies finalization of all interactions between all parachains at the same height.</a:t>
            </a:r>
            <a:endParaRPr sz="18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t/>
            </a:r>
            <a:endParaRPr sz="18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rPr lang="en" sz="1800">
                <a:latin typeface="Inter"/>
                <a:ea typeface="Inter"/>
                <a:cs typeface="Inter"/>
                <a:sym typeface="Inter"/>
              </a:rPr>
              <a:t>So, shared security not only secures the individual chains, but the interactions between chains too.</a:t>
            </a:r>
            <a:endParaRPr sz="18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t/>
            </a:r>
            <a:endParaRPr sz="1800">
              <a:latin typeface="Inter"/>
              <a:ea typeface="Inter"/>
              <a:cs typeface="Inter"/>
              <a:sym typeface="Inter"/>
            </a:endParaRPr>
          </a:p>
        </p:txBody>
      </p:sp>
      <p:sp>
        <p:nvSpPr>
          <p:cNvPr id="842" name="Google Shape;842;p55"/>
          <p:cNvSpPr/>
          <p:nvPr/>
        </p:nvSpPr>
        <p:spPr>
          <a:xfrm>
            <a:off x="3787363" y="929623"/>
            <a:ext cx="4557900" cy="83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lang="en" sz="2400">
                <a:latin typeface="Inter"/>
                <a:ea typeface="Inter"/>
                <a:cs typeface="Inter"/>
                <a:sym typeface="Inter"/>
              </a:rPr>
              <a:t>Trust-Free Interactions</a:t>
            </a:r>
            <a:endParaRPr b="0" i="0" sz="2400" u="none" cap="none" strike="noStrike">
              <a:solidFill>
                <a:schemeClr val="dk1"/>
              </a:solidFill>
              <a:latin typeface="Calibri"/>
              <a:ea typeface="Calibri"/>
              <a:cs typeface="Calibri"/>
              <a:sym typeface="Calibri"/>
            </a:endParaRPr>
          </a:p>
        </p:txBody>
      </p:sp>
      <p:cxnSp>
        <p:nvCxnSpPr>
          <p:cNvPr id="843" name="Google Shape;843;p55"/>
          <p:cNvCxnSpPr/>
          <p:nvPr/>
        </p:nvCxnSpPr>
        <p:spPr>
          <a:xfrm rot="10800000">
            <a:off x="808638" y="754048"/>
            <a:ext cx="0" cy="3612300"/>
          </a:xfrm>
          <a:prstGeom prst="straightConnector1">
            <a:avLst/>
          </a:prstGeom>
          <a:noFill/>
          <a:ln cap="flat" cmpd="sng" w="76200">
            <a:solidFill>
              <a:schemeClr val="dk2"/>
            </a:solidFill>
            <a:prstDash val="solid"/>
            <a:round/>
            <a:headEnd len="med" w="med" type="none"/>
            <a:tailEnd len="med" w="med" type="triangle"/>
          </a:ln>
        </p:spPr>
      </p:cxnSp>
      <p:sp>
        <p:nvSpPr>
          <p:cNvPr id="844" name="Google Shape;844;p55"/>
          <p:cNvSpPr/>
          <p:nvPr/>
        </p:nvSpPr>
        <p:spPr>
          <a:xfrm rot="-5400000">
            <a:off x="-1343775" y="2415448"/>
            <a:ext cx="3720600" cy="181200"/>
          </a:xfrm>
          <a:prstGeom prst="rect">
            <a:avLst/>
          </a:prstGeom>
          <a:noFill/>
          <a:ln>
            <a:noFill/>
          </a:ln>
        </p:spPr>
        <p:txBody>
          <a:bodyPr anchorCtr="0" anchor="ctr" bIns="0" lIns="0" spcFirstLastPara="1" rIns="0" wrap="square" tIns="0">
            <a:noAutofit/>
          </a:bodyPr>
          <a:lstStyle/>
          <a:p>
            <a:pPr indent="0" lvl="0" marL="0" marR="0" rtl="0" algn="l">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Parachain Blocks and Interactions Finalizing with the Relay Chain</a:t>
            </a:r>
            <a:endParaRPr b="0" i="0" sz="900" u="none" cap="none" strike="noStrike">
              <a:solidFill>
                <a:schemeClr val="dk1"/>
              </a:solidFill>
              <a:latin typeface="Calibri"/>
              <a:ea typeface="Calibri"/>
              <a:cs typeface="Calibri"/>
              <a:sym typeface="Calibri"/>
            </a:endParaRPr>
          </a:p>
        </p:txBody>
      </p:sp>
      <p:sp>
        <p:nvSpPr>
          <p:cNvPr id="845" name="Google Shape;845;p55"/>
          <p:cNvSpPr/>
          <p:nvPr/>
        </p:nvSpPr>
        <p:spPr>
          <a:xfrm>
            <a:off x="955663" y="398814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n-3</a:t>
            </a:r>
            <a:endParaRPr b="0" i="0" sz="900" u="none" cap="none" strike="noStrike">
              <a:solidFill>
                <a:schemeClr val="dk1"/>
              </a:solidFill>
              <a:latin typeface="Calibri"/>
              <a:ea typeface="Calibri"/>
              <a:cs typeface="Calibri"/>
              <a:sym typeface="Calibri"/>
            </a:endParaRPr>
          </a:p>
        </p:txBody>
      </p:sp>
      <p:sp>
        <p:nvSpPr>
          <p:cNvPr id="846" name="Google Shape;846;p55"/>
          <p:cNvSpPr/>
          <p:nvPr/>
        </p:nvSpPr>
        <p:spPr>
          <a:xfrm>
            <a:off x="955663" y="329799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n-2</a:t>
            </a:r>
            <a:endParaRPr b="0" i="0" sz="900" u="none" cap="none" strike="noStrike">
              <a:solidFill>
                <a:schemeClr val="dk1"/>
              </a:solidFill>
              <a:latin typeface="Calibri"/>
              <a:ea typeface="Calibri"/>
              <a:cs typeface="Calibri"/>
              <a:sym typeface="Calibri"/>
            </a:endParaRPr>
          </a:p>
        </p:txBody>
      </p:sp>
      <p:sp>
        <p:nvSpPr>
          <p:cNvPr id="847" name="Google Shape;847;p55"/>
          <p:cNvSpPr/>
          <p:nvPr/>
        </p:nvSpPr>
        <p:spPr>
          <a:xfrm>
            <a:off x="955663" y="260784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n-1</a:t>
            </a:r>
            <a:endParaRPr b="0" i="0" sz="900" u="none" cap="none" strike="noStrike">
              <a:solidFill>
                <a:schemeClr val="dk1"/>
              </a:solidFill>
              <a:latin typeface="Calibri"/>
              <a:ea typeface="Calibri"/>
              <a:cs typeface="Calibri"/>
              <a:sym typeface="Calibri"/>
            </a:endParaRPr>
          </a:p>
        </p:txBody>
      </p:sp>
      <p:grpSp>
        <p:nvGrpSpPr>
          <p:cNvPr id="848" name="Google Shape;848;p55"/>
          <p:cNvGrpSpPr/>
          <p:nvPr/>
        </p:nvGrpSpPr>
        <p:grpSpPr>
          <a:xfrm>
            <a:off x="1333841" y="3659597"/>
            <a:ext cx="1836500" cy="838155"/>
            <a:chOff x="13540681" y="4330969"/>
            <a:chExt cx="3673000" cy="1676310"/>
          </a:xfrm>
        </p:grpSpPr>
        <p:grpSp>
          <p:nvGrpSpPr>
            <p:cNvPr id="849" name="Google Shape;849;p55"/>
            <p:cNvGrpSpPr/>
            <p:nvPr/>
          </p:nvGrpSpPr>
          <p:grpSpPr>
            <a:xfrm>
              <a:off x="13540681" y="4330969"/>
              <a:ext cx="3673000" cy="1676310"/>
              <a:chOff x="7867531" y="703306"/>
              <a:chExt cx="3673000" cy="1676310"/>
            </a:xfrm>
          </p:grpSpPr>
          <p:grpSp>
            <p:nvGrpSpPr>
              <p:cNvPr id="850" name="Google Shape;850;p55"/>
              <p:cNvGrpSpPr/>
              <p:nvPr/>
            </p:nvGrpSpPr>
            <p:grpSpPr>
              <a:xfrm>
                <a:off x="7867531" y="703306"/>
                <a:ext cx="3673000" cy="1676310"/>
                <a:chOff x="1286125" y="2078525"/>
                <a:chExt cx="3673000" cy="3688250"/>
              </a:xfrm>
            </p:grpSpPr>
            <p:sp>
              <p:nvSpPr>
                <p:cNvPr id="851" name="Google Shape;851;p55"/>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852" name="Google Shape;852;p55"/>
                <p:cNvGrpSpPr/>
                <p:nvPr/>
              </p:nvGrpSpPr>
              <p:grpSpPr>
                <a:xfrm>
                  <a:off x="1286125" y="2078525"/>
                  <a:ext cx="3673000" cy="3688250"/>
                  <a:chOff x="2413475" y="4669250"/>
                  <a:chExt cx="3673000" cy="3688250"/>
                </a:xfrm>
              </p:grpSpPr>
              <p:sp>
                <p:nvSpPr>
                  <p:cNvPr id="853" name="Google Shape;853;p55"/>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4" name="Google Shape;854;p55"/>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5" name="Google Shape;855;p55"/>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6" name="Google Shape;856;p55"/>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7" name="Google Shape;857;p55"/>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8" name="Google Shape;858;p55"/>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9" name="Google Shape;859;p55"/>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0" name="Google Shape;860;p55"/>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cxnSp>
            <p:nvCxnSpPr>
              <p:cNvPr id="861" name="Google Shape;861;p55"/>
              <p:cNvCxnSpPr>
                <a:stCxn id="853" idx="2"/>
                <a:endCxn id="857" idx="0"/>
              </p:cNvCxnSpPr>
              <p:nvPr/>
            </p:nvCxnSpPr>
            <p:spPr>
              <a:xfrm>
                <a:off x="9592231" y="875789"/>
                <a:ext cx="263100" cy="1331400"/>
              </a:xfrm>
              <a:prstGeom prst="straightConnector1">
                <a:avLst/>
              </a:prstGeom>
              <a:noFill/>
              <a:ln cap="flat" cmpd="sng" w="19050">
                <a:solidFill>
                  <a:schemeClr val="dk1"/>
                </a:solidFill>
                <a:prstDash val="solid"/>
                <a:round/>
                <a:headEnd len="med" w="med" type="none"/>
                <a:tailEnd len="med" w="med" type="none"/>
              </a:ln>
            </p:spPr>
          </p:cxnSp>
          <p:cxnSp>
            <p:nvCxnSpPr>
              <p:cNvPr id="862" name="Google Shape;862;p55"/>
              <p:cNvCxnSpPr>
                <a:stCxn id="860" idx="3"/>
                <a:endCxn id="856" idx="1"/>
              </p:cNvCxnSpPr>
              <p:nvPr/>
            </p:nvCxnSpPr>
            <p:spPr>
              <a:xfrm>
                <a:off x="8614781" y="1113607"/>
                <a:ext cx="2222400" cy="857400"/>
              </a:xfrm>
              <a:prstGeom prst="straightConnector1">
                <a:avLst/>
              </a:prstGeom>
              <a:noFill/>
              <a:ln cap="flat" cmpd="sng" w="19050">
                <a:solidFill>
                  <a:schemeClr val="dk1"/>
                </a:solidFill>
                <a:prstDash val="solid"/>
                <a:round/>
                <a:headEnd len="med" w="med" type="none"/>
                <a:tailEnd len="med" w="med" type="none"/>
              </a:ln>
            </p:spPr>
          </p:cxnSp>
          <p:cxnSp>
            <p:nvCxnSpPr>
              <p:cNvPr id="863" name="Google Shape;863;p55"/>
              <p:cNvCxnSpPr>
                <a:stCxn id="858" idx="3"/>
                <a:endCxn id="853" idx="2"/>
              </p:cNvCxnSpPr>
              <p:nvPr/>
            </p:nvCxnSpPr>
            <p:spPr>
              <a:xfrm flipH="1" rot="10800000">
                <a:off x="8786784" y="875850"/>
                <a:ext cx="805500" cy="1159800"/>
              </a:xfrm>
              <a:prstGeom prst="straightConnector1">
                <a:avLst/>
              </a:prstGeom>
              <a:noFill/>
              <a:ln cap="flat" cmpd="sng" w="19050">
                <a:solidFill>
                  <a:schemeClr val="dk1"/>
                </a:solidFill>
                <a:prstDash val="solid"/>
                <a:round/>
                <a:headEnd len="med" w="med" type="none"/>
                <a:tailEnd len="med" w="med" type="none"/>
              </a:ln>
            </p:spPr>
          </p:cxnSp>
        </p:grpSp>
        <p:cxnSp>
          <p:nvCxnSpPr>
            <p:cNvPr id="864" name="Google Shape;864;p55"/>
            <p:cNvCxnSpPr>
              <a:stCxn id="854" idx="1"/>
              <a:endCxn id="857" idx="0"/>
            </p:cNvCxnSpPr>
            <p:nvPr/>
          </p:nvCxnSpPr>
          <p:spPr>
            <a:xfrm flipH="1">
              <a:off x="15528434" y="4680445"/>
              <a:ext cx="839100" cy="1154400"/>
            </a:xfrm>
            <a:prstGeom prst="straightConnector1">
              <a:avLst/>
            </a:prstGeom>
            <a:noFill/>
            <a:ln cap="flat" cmpd="sng" w="19050">
              <a:solidFill>
                <a:schemeClr val="dk1"/>
              </a:solidFill>
              <a:prstDash val="solid"/>
              <a:round/>
              <a:headEnd len="med" w="med" type="none"/>
              <a:tailEnd len="med" w="med" type="none"/>
            </a:ln>
          </p:spPr>
        </p:cxnSp>
      </p:grpSp>
      <p:grpSp>
        <p:nvGrpSpPr>
          <p:cNvPr id="865" name="Google Shape;865;p55"/>
          <p:cNvGrpSpPr/>
          <p:nvPr/>
        </p:nvGrpSpPr>
        <p:grpSpPr>
          <a:xfrm>
            <a:off x="1333841" y="2969447"/>
            <a:ext cx="1836500" cy="838155"/>
            <a:chOff x="13540681" y="4330969"/>
            <a:chExt cx="3673000" cy="1676310"/>
          </a:xfrm>
        </p:grpSpPr>
        <p:grpSp>
          <p:nvGrpSpPr>
            <p:cNvPr id="866" name="Google Shape;866;p55"/>
            <p:cNvGrpSpPr/>
            <p:nvPr/>
          </p:nvGrpSpPr>
          <p:grpSpPr>
            <a:xfrm>
              <a:off x="13540681" y="4330969"/>
              <a:ext cx="3673000" cy="1676310"/>
              <a:chOff x="7867531" y="703306"/>
              <a:chExt cx="3673000" cy="1676310"/>
            </a:xfrm>
          </p:grpSpPr>
          <p:grpSp>
            <p:nvGrpSpPr>
              <p:cNvPr id="867" name="Google Shape;867;p55"/>
              <p:cNvGrpSpPr/>
              <p:nvPr/>
            </p:nvGrpSpPr>
            <p:grpSpPr>
              <a:xfrm>
                <a:off x="7867531" y="703306"/>
                <a:ext cx="3673000" cy="1676310"/>
                <a:chOff x="1286125" y="2078525"/>
                <a:chExt cx="3673000" cy="3688250"/>
              </a:xfrm>
            </p:grpSpPr>
            <p:sp>
              <p:nvSpPr>
                <p:cNvPr id="868" name="Google Shape;868;p55"/>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869" name="Google Shape;869;p55"/>
                <p:cNvGrpSpPr/>
                <p:nvPr/>
              </p:nvGrpSpPr>
              <p:grpSpPr>
                <a:xfrm>
                  <a:off x="1286125" y="2078525"/>
                  <a:ext cx="3673000" cy="3688250"/>
                  <a:chOff x="2413475" y="4669250"/>
                  <a:chExt cx="3673000" cy="3688250"/>
                </a:xfrm>
              </p:grpSpPr>
              <p:sp>
                <p:nvSpPr>
                  <p:cNvPr id="870" name="Google Shape;870;p55"/>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1" name="Google Shape;871;p55"/>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2" name="Google Shape;872;p55"/>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3" name="Google Shape;873;p55"/>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4" name="Google Shape;874;p55"/>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5" name="Google Shape;875;p55"/>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6" name="Google Shape;876;p55"/>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7" name="Google Shape;877;p55"/>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cxnSp>
            <p:nvCxnSpPr>
              <p:cNvPr id="878" name="Google Shape;878;p55"/>
              <p:cNvCxnSpPr>
                <a:stCxn id="870" idx="2"/>
                <a:endCxn id="873" idx="1"/>
              </p:cNvCxnSpPr>
              <p:nvPr/>
            </p:nvCxnSpPr>
            <p:spPr>
              <a:xfrm>
                <a:off x="9592231" y="875789"/>
                <a:ext cx="1245000" cy="1095300"/>
              </a:xfrm>
              <a:prstGeom prst="straightConnector1">
                <a:avLst/>
              </a:prstGeom>
              <a:noFill/>
              <a:ln cap="flat" cmpd="sng" w="19050">
                <a:solidFill>
                  <a:schemeClr val="dk1"/>
                </a:solidFill>
                <a:prstDash val="solid"/>
                <a:round/>
                <a:headEnd len="med" w="med" type="none"/>
                <a:tailEnd len="med" w="med" type="none"/>
              </a:ln>
            </p:spPr>
          </p:cxnSp>
          <p:cxnSp>
            <p:nvCxnSpPr>
              <p:cNvPr id="879" name="Google Shape;879;p55"/>
              <p:cNvCxnSpPr>
                <a:stCxn id="877" idx="3"/>
                <a:endCxn id="875" idx="3"/>
              </p:cNvCxnSpPr>
              <p:nvPr/>
            </p:nvCxnSpPr>
            <p:spPr>
              <a:xfrm>
                <a:off x="8614781" y="1113607"/>
                <a:ext cx="171900" cy="921900"/>
              </a:xfrm>
              <a:prstGeom prst="straightConnector1">
                <a:avLst/>
              </a:prstGeom>
              <a:noFill/>
              <a:ln cap="flat" cmpd="sng" w="19050">
                <a:solidFill>
                  <a:schemeClr val="dk1"/>
                </a:solidFill>
                <a:prstDash val="solid"/>
                <a:round/>
                <a:headEnd len="med" w="med" type="none"/>
                <a:tailEnd len="med" w="med" type="none"/>
              </a:ln>
            </p:spPr>
          </p:cxnSp>
          <p:cxnSp>
            <p:nvCxnSpPr>
              <p:cNvPr id="880" name="Google Shape;880;p55"/>
              <p:cNvCxnSpPr>
                <a:stCxn id="875" idx="3"/>
                <a:endCxn id="870" idx="2"/>
              </p:cNvCxnSpPr>
              <p:nvPr/>
            </p:nvCxnSpPr>
            <p:spPr>
              <a:xfrm flipH="1" rot="10800000">
                <a:off x="8786784" y="875850"/>
                <a:ext cx="805500" cy="1159800"/>
              </a:xfrm>
              <a:prstGeom prst="straightConnector1">
                <a:avLst/>
              </a:prstGeom>
              <a:noFill/>
              <a:ln cap="flat" cmpd="sng" w="19050">
                <a:solidFill>
                  <a:schemeClr val="dk1"/>
                </a:solidFill>
                <a:prstDash val="solid"/>
                <a:round/>
                <a:headEnd len="med" w="med" type="none"/>
                <a:tailEnd len="med" w="med" type="none"/>
              </a:ln>
            </p:spPr>
          </p:cxnSp>
        </p:grpSp>
        <p:cxnSp>
          <p:nvCxnSpPr>
            <p:cNvPr id="881" name="Google Shape;881;p55"/>
            <p:cNvCxnSpPr>
              <a:stCxn id="871" idx="1"/>
              <a:endCxn id="873" idx="1"/>
            </p:cNvCxnSpPr>
            <p:nvPr/>
          </p:nvCxnSpPr>
          <p:spPr>
            <a:xfrm>
              <a:off x="16367534" y="4680445"/>
              <a:ext cx="142800" cy="918300"/>
            </a:xfrm>
            <a:prstGeom prst="straightConnector1">
              <a:avLst/>
            </a:prstGeom>
            <a:noFill/>
            <a:ln cap="flat" cmpd="sng" w="19050">
              <a:solidFill>
                <a:schemeClr val="dk1"/>
              </a:solidFill>
              <a:prstDash val="solid"/>
              <a:round/>
              <a:headEnd len="med" w="med" type="none"/>
              <a:tailEnd len="med" w="med" type="none"/>
            </a:ln>
          </p:spPr>
        </p:cxnSp>
      </p:grpSp>
      <p:grpSp>
        <p:nvGrpSpPr>
          <p:cNvPr id="882" name="Google Shape;882;p55"/>
          <p:cNvGrpSpPr/>
          <p:nvPr/>
        </p:nvGrpSpPr>
        <p:grpSpPr>
          <a:xfrm>
            <a:off x="1333841" y="2279303"/>
            <a:ext cx="1836500" cy="838155"/>
            <a:chOff x="7867531" y="703306"/>
            <a:chExt cx="3673000" cy="1676310"/>
          </a:xfrm>
        </p:grpSpPr>
        <p:grpSp>
          <p:nvGrpSpPr>
            <p:cNvPr id="883" name="Google Shape;883;p55"/>
            <p:cNvGrpSpPr/>
            <p:nvPr/>
          </p:nvGrpSpPr>
          <p:grpSpPr>
            <a:xfrm>
              <a:off x="7867531" y="703306"/>
              <a:ext cx="3673000" cy="1676310"/>
              <a:chOff x="1286125" y="2078525"/>
              <a:chExt cx="3673000" cy="3688250"/>
            </a:xfrm>
          </p:grpSpPr>
          <p:sp>
            <p:nvSpPr>
              <p:cNvPr id="884" name="Google Shape;884;p55"/>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885" name="Google Shape;885;p55"/>
              <p:cNvGrpSpPr/>
              <p:nvPr/>
            </p:nvGrpSpPr>
            <p:grpSpPr>
              <a:xfrm>
                <a:off x="1286125" y="2078525"/>
                <a:ext cx="3673000" cy="3688250"/>
                <a:chOff x="2413475" y="4669250"/>
                <a:chExt cx="3673000" cy="3688250"/>
              </a:xfrm>
            </p:grpSpPr>
            <p:sp>
              <p:nvSpPr>
                <p:cNvPr id="886" name="Google Shape;886;p55"/>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7" name="Google Shape;887;p55"/>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8" name="Google Shape;888;p55"/>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9" name="Google Shape;889;p55"/>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0" name="Google Shape;890;p55"/>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1" name="Google Shape;891;p55"/>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2" name="Google Shape;892;p55"/>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3" name="Google Shape;893;p55"/>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cxnSp>
          <p:nvCxnSpPr>
            <p:cNvPr id="894" name="Google Shape;894;p55"/>
            <p:cNvCxnSpPr>
              <a:stCxn id="886" idx="2"/>
              <a:endCxn id="889" idx="1"/>
            </p:cNvCxnSpPr>
            <p:nvPr/>
          </p:nvCxnSpPr>
          <p:spPr>
            <a:xfrm>
              <a:off x="9592231" y="875789"/>
              <a:ext cx="1245000" cy="1095300"/>
            </a:xfrm>
            <a:prstGeom prst="straightConnector1">
              <a:avLst/>
            </a:prstGeom>
            <a:noFill/>
            <a:ln cap="flat" cmpd="sng" w="19050">
              <a:solidFill>
                <a:schemeClr val="dk1"/>
              </a:solidFill>
              <a:prstDash val="solid"/>
              <a:round/>
              <a:headEnd len="med" w="med" type="none"/>
              <a:tailEnd len="med" w="med" type="none"/>
            </a:ln>
          </p:spPr>
        </p:cxnSp>
        <p:cxnSp>
          <p:nvCxnSpPr>
            <p:cNvPr id="895" name="Google Shape;895;p55"/>
            <p:cNvCxnSpPr>
              <a:stCxn id="886" idx="2"/>
              <a:endCxn id="891" idx="3"/>
            </p:cNvCxnSpPr>
            <p:nvPr/>
          </p:nvCxnSpPr>
          <p:spPr>
            <a:xfrm flipH="1">
              <a:off x="8786731" y="875789"/>
              <a:ext cx="805500" cy="1159800"/>
            </a:xfrm>
            <a:prstGeom prst="straightConnector1">
              <a:avLst/>
            </a:prstGeom>
            <a:noFill/>
            <a:ln cap="flat" cmpd="sng" w="19050">
              <a:solidFill>
                <a:schemeClr val="dk1"/>
              </a:solidFill>
              <a:prstDash val="solid"/>
              <a:round/>
              <a:headEnd len="med" w="med" type="none"/>
              <a:tailEnd len="med" w="med" type="none"/>
            </a:ln>
          </p:spPr>
        </p:cxnSp>
        <p:cxnSp>
          <p:nvCxnSpPr>
            <p:cNvPr id="896" name="Google Shape;896;p55"/>
            <p:cNvCxnSpPr>
              <a:stCxn id="892" idx="3"/>
              <a:endCxn id="888" idx="1"/>
            </p:cNvCxnSpPr>
            <p:nvPr/>
          </p:nvCxnSpPr>
          <p:spPr>
            <a:xfrm flipH="1" rot="10800000">
              <a:off x="8247031" y="1499531"/>
              <a:ext cx="2913900" cy="70200"/>
            </a:xfrm>
            <a:prstGeom prst="straightConnector1">
              <a:avLst/>
            </a:prstGeom>
            <a:noFill/>
            <a:ln cap="flat" cmpd="sng" w="19050">
              <a:solidFill>
                <a:schemeClr val="dk1"/>
              </a:solidFill>
              <a:prstDash val="solid"/>
              <a:round/>
              <a:headEnd len="med" w="med" type="none"/>
              <a:tailEnd len="med" w="med" type="none"/>
            </a:ln>
          </p:spPr>
        </p:cxnSp>
      </p:grpSp>
      <p:grpSp>
        <p:nvGrpSpPr>
          <p:cNvPr id="897" name="Google Shape;897;p55"/>
          <p:cNvGrpSpPr/>
          <p:nvPr/>
        </p:nvGrpSpPr>
        <p:grpSpPr>
          <a:xfrm>
            <a:off x="1333834" y="1589147"/>
            <a:ext cx="1836500" cy="838155"/>
            <a:chOff x="7867531" y="703306"/>
            <a:chExt cx="3673000" cy="1676310"/>
          </a:xfrm>
        </p:grpSpPr>
        <p:grpSp>
          <p:nvGrpSpPr>
            <p:cNvPr id="898" name="Google Shape;898;p55"/>
            <p:cNvGrpSpPr/>
            <p:nvPr/>
          </p:nvGrpSpPr>
          <p:grpSpPr>
            <a:xfrm>
              <a:off x="7867531" y="703306"/>
              <a:ext cx="3673000" cy="1676310"/>
              <a:chOff x="1286125" y="2078525"/>
              <a:chExt cx="3673000" cy="3688250"/>
            </a:xfrm>
          </p:grpSpPr>
          <p:sp>
            <p:nvSpPr>
              <p:cNvPr id="899" name="Google Shape;899;p55"/>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900" name="Google Shape;900;p55"/>
              <p:cNvGrpSpPr/>
              <p:nvPr/>
            </p:nvGrpSpPr>
            <p:grpSpPr>
              <a:xfrm>
                <a:off x="1286125" y="2078525"/>
                <a:ext cx="3673000" cy="3688250"/>
                <a:chOff x="2413475" y="4669250"/>
                <a:chExt cx="3673000" cy="3688250"/>
              </a:xfrm>
            </p:grpSpPr>
            <p:sp>
              <p:nvSpPr>
                <p:cNvPr id="901" name="Google Shape;901;p55"/>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2" name="Google Shape;902;p55"/>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3" name="Google Shape;903;p55"/>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4" name="Google Shape;904;p55"/>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5" name="Google Shape;905;p55"/>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6" name="Google Shape;906;p55"/>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7" name="Google Shape;907;p55"/>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8" name="Google Shape;908;p55"/>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cxnSp>
          <p:nvCxnSpPr>
            <p:cNvPr id="909" name="Google Shape;909;p55"/>
            <p:cNvCxnSpPr>
              <a:stCxn id="902" idx="1"/>
              <a:endCxn id="904" idx="1"/>
            </p:cNvCxnSpPr>
            <p:nvPr/>
          </p:nvCxnSpPr>
          <p:spPr>
            <a:xfrm>
              <a:off x="10694384" y="1052782"/>
              <a:ext cx="142800" cy="918300"/>
            </a:xfrm>
            <a:prstGeom prst="straightConnector1">
              <a:avLst/>
            </a:prstGeom>
            <a:noFill/>
            <a:ln cap="flat" cmpd="sng" w="19050">
              <a:solidFill>
                <a:schemeClr val="dk1"/>
              </a:solidFill>
              <a:prstDash val="solid"/>
              <a:round/>
              <a:headEnd len="med" w="med" type="none"/>
              <a:tailEnd len="med" w="med" type="none"/>
            </a:ln>
          </p:spPr>
        </p:cxnSp>
        <p:cxnSp>
          <p:nvCxnSpPr>
            <p:cNvPr id="910" name="Google Shape;910;p55"/>
            <p:cNvCxnSpPr>
              <a:stCxn id="908" idx="3"/>
              <a:endCxn id="905" idx="0"/>
            </p:cNvCxnSpPr>
            <p:nvPr/>
          </p:nvCxnSpPr>
          <p:spPr>
            <a:xfrm>
              <a:off x="8614781" y="1113607"/>
              <a:ext cx="1240500" cy="1093500"/>
            </a:xfrm>
            <a:prstGeom prst="straightConnector1">
              <a:avLst/>
            </a:prstGeom>
            <a:noFill/>
            <a:ln cap="flat" cmpd="sng" w="19050">
              <a:solidFill>
                <a:schemeClr val="dk1"/>
              </a:solidFill>
              <a:prstDash val="solid"/>
              <a:round/>
              <a:headEnd len="med" w="med" type="none"/>
              <a:tailEnd len="med" w="med" type="none"/>
            </a:ln>
          </p:spPr>
        </p:cxnSp>
        <p:cxnSp>
          <p:nvCxnSpPr>
            <p:cNvPr id="911" name="Google Shape;911;p55"/>
            <p:cNvCxnSpPr>
              <a:stCxn id="907" idx="3"/>
              <a:endCxn id="903" idx="1"/>
            </p:cNvCxnSpPr>
            <p:nvPr/>
          </p:nvCxnSpPr>
          <p:spPr>
            <a:xfrm flipH="1" rot="10800000">
              <a:off x="8247031" y="1499531"/>
              <a:ext cx="2913900" cy="70200"/>
            </a:xfrm>
            <a:prstGeom prst="straightConnector1">
              <a:avLst/>
            </a:prstGeom>
            <a:noFill/>
            <a:ln cap="flat" cmpd="sng" w="19050">
              <a:solidFill>
                <a:schemeClr val="dk1"/>
              </a:solidFill>
              <a:prstDash val="solid"/>
              <a:round/>
              <a:headEnd len="med" w="med" type="none"/>
              <a:tailEnd len="med" w="med" type="none"/>
            </a:ln>
          </p:spPr>
        </p:cxnSp>
      </p:grpSp>
      <p:grpSp>
        <p:nvGrpSpPr>
          <p:cNvPr id="912" name="Google Shape;912;p55"/>
          <p:cNvGrpSpPr/>
          <p:nvPr/>
        </p:nvGrpSpPr>
        <p:grpSpPr>
          <a:xfrm>
            <a:off x="1333841" y="899003"/>
            <a:ext cx="1836500" cy="838155"/>
            <a:chOff x="7867531" y="703306"/>
            <a:chExt cx="3673000" cy="1676310"/>
          </a:xfrm>
        </p:grpSpPr>
        <p:grpSp>
          <p:nvGrpSpPr>
            <p:cNvPr id="913" name="Google Shape;913;p55"/>
            <p:cNvGrpSpPr/>
            <p:nvPr/>
          </p:nvGrpSpPr>
          <p:grpSpPr>
            <a:xfrm>
              <a:off x="7867531" y="703306"/>
              <a:ext cx="3673000" cy="1676310"/>
              <a:chOff x="1286125" y="2078525"/>
              <a:chExt cx="3673000" cy="3688250"/>
            </a:xfrm>
          </p:grpSpPr>
          <p:sp>
            <p:nvSpPr>
              <p:cNvPr id="914" name="Google Shape;914;p55"/>
              <p:cNvSpPr/>
              <p:nvPr/>
            </p:nvSpPr>
            <p:spPr>
              <a:xfrm>
                <a:off x="1514775" y="2314800"/>
                <a:ext cx="3264900" cy="32649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915" name="Google Shape;915;p55"/>
              <p:cNvGrpSpPr/>
              <p:nvPr/>
            </p:nvGrpSpPr>
            <p:grpSpPr>
              <a:xfrm>
                <a:off x="1286125" y="2078525"/>
                <a:ext cx="3673000" cy="3688250"/>
                <a:chOff x="2413475" y="4669250"/>
                <a:chExt cx="3673000" cy="3688250"/>
              </a:xfrm>
            </p:grpSpPr>
            <p:sp>
              <p:nvSpPr>
                <p:cNvPr id="916" name="Google Shape;916;p55"/>
                <p:cNvSpPr/>
                <p:nvPr/>
              </p:nvSpPr>
              <p:spPr>
                <a:xfrm>
                  <a:off x="3948425" y="4669250"/>
                  <a:ext cx="379500" cy="379500"/>
                </a:xfrm>
                <a:prstGeom prst="roundRect">
                  <a:avLst>
                    <a:gd fmla="val 16667" name="adj"/>
                  </a:avLst>
                </a:prstGeom>
                <a:solidFill>
                  <a:srgbClr val="00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7" name="Google Shape;917;p55"/>
                <p:cNvSpPr/>
                <p:nvPr/>
              </p:nvSpPr>
              <p:spPr>
                <a:xfrm rot="-2700000">
                  <a:off x="5184782" y="5114429"/>
                  <a:ext cx="379292" cy="379292"/>
                </a:xfrm>
                <a:prstGeom prst="roundRect">
                  <a:avLst>
                    <a:gd fmla="val 16667" name="adj"/>
                  </a:avLst>
                </a:prstGeom>
                <a:solidFill>
                  <a:srgbClr val="4A86E8"/>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8" name="Google Shape;918;p55"/>
                <p:cNvSpPr/>
                <p:nvPr/>
              </p:nvSpPr>
              <p:spPr>
                <a:xfrm>
                  <a:off x="5706975" y="6231475"/>
                  <a:ext cx="379500" cy="379500"/>
                </a:xfrm>
                <a:prstGeom prst="roundRect">
                  <a:avLst>
                    <a:gd fmla="val 16667" name="adj"/>
                  </a:avLst>
                </a:prstGeom>
                <a:solidFill>
                  <a:srgbClr val="00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9" name="Google Shape;919;p55"/>
                <p:cNvSpPr/>
                <p:nvPr/>
              </p:nvSpPr>
              <p:spPr>
                <a:xfrm rot="2700000">
                  <a:off x="5327579" y="7402782"/>
                  <a:ext cx="379292" cy="379292"/>
                </a:xfrm>
                <a:prstGeom prst="roundRect">
                  <a:avLst>
                    <a:gd fmla="val 16667" name="adj"/>
                  </a:avLst>
                </a:prstGeom>
                <a:solidFill>
                  <a:srgbClr val="FFFF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0" name="Google Shape;920;p55"/>
                <p:cNvSpPr/>
                <p:nvPr/>
              </p:nvSpPr>
              <p:spPr>
                <a:xfrm>
                  <a:off x="4211600" y="7978000"/>
                  <a:ext cx="379500" cy="379500"/>
                </a:xfrm>
                <a:prstGeom prst="roundRect">
                  <a:avLst>
                    <a:gd fmla="val 16667" name="adj"/>
                  </a:avLst>
                </a:prstGeom>
                <a:solidFill>
                  <a:srgbClr val="FF99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1" name="Google Shape;921;p55"/>
                <p:cNvSpPr/>
                <p:nvPr/>
              </p:nvSpPr>
              <p:spPr>
                <a:xfrm rot="-2700000">
                  <a:off x="3008982" y="7545154"/>
                  <a:ext cx="379292" cy="379292"/>
                </a:xfrm>
                <a:prstGeom prst="roundRect">
                  <a:avLst>
                    <a:gd fmla="val 16667" name="adj"/>
                  </a:avLst>
                </a:prstGeom>
                <a:solidFill>
                  <a:srgbClr val="FF0000"/>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2" name="Google Shape;922;p55"/>
                <p:cNvSpPr/>
                <p:nvPr/>
              </p:nvSpPr>
              <p:spPr>
                <a:xfrm>
                  <a:off x="2413475" y="6385825"/>
                  <a:ext cx="379500" cy="379500"/>
                </a:xfrm>
                <a:prstGeom prst="roundRect">
                  <a:avLst>
                    <a:gd fmla="val 16667" name="adj"/>
                  </a:avLst>
                </a:prstGeom>
                <a:solidFill>
                  <a:srgbClr val="FF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3" name="Google Shape;923;p55"/>
                <p:cNvSpPr/>
                <p:nvPr/>
              </p:nvSpPr>
              <p:spPr>
                <a:xfrm rot="2700000">
                  <a:off x="2836979" y="5248257"/>
                  <a:ext cx="379292" cy="379292"/>
                </a:xfrm>
                <a:prstGeom prst="roundRect">
                  <a:avLst>
                    <a:gd fmla="val 16667" name="adj"/>
                  </a:avLst>
                </a:prstGeom>
                <a:solidFill>
                  <a:srgbClr val="9900FF"/>
                </a:solidFill>
                <a:ln cap="flat" cmpd="sng" w="9525">
                  <a:solidFill>
                    <a:srgbClr val="30303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cxnSp>
          <p:nvCxnSpPr>
            <p:cNvPr id="924" name="Google Shape;924;p55"/>
            <p:cNvCxnSpPr>
              <a:stCxn id="917" idx="1"/>
              <a:endCxn id="923" idx="3"/>
            </p:cNvCxnSpPr>
            <p:nvPr/>
          </p:nvCxnSpPr>
          <p:spPr>
            <a:xfrm flipH="1">
              <a:off x="8614784" y="1052782"/>
              <a:ext cx="2079600" cy="60900"/>
            </a:xfrm>
            <a:prstGeom prst="straightConnector1">
              <a:avLst/>
            </a:prstGeom>
            <a:noFill/>
            <a:ln cap="flat" cmpd="sng" w="19050">
              <a:solidFill>
                <a:srgbClr val="FF1864"/>
              </a:solidFill>
              <a:prstDash val="solid"/>
              <a:round/>
              <a:headEnd len="med" w="med" type="none"/>
              <a:tailEnd len="med" w="med" type="none"/>
            </a:ln>
          </p:spPr>
        </p:cxnSp>
        <p:cxnSp>
          <p:nvCxnSpPr>
            <p:cNvPr id="925" name="Google Shape;925;p55"/>
            <p:cNvCxnSpPr>
              <a:stCxn id="923" idx="3"/>
              <a:endCxn id="918" idx="1"/>
            </p:cNvCxnSpPr>
            <p:nvPr/>
          </p:nvCxnSpPr>
          <p:spPr>
            <a:xfrm>
              <a:off x="8614781" y="1113607"/>
              <a:ext cx="2546400" cy="386100"/>
            </a:xfrm>
            <a:prstGeom prst="straightConnector1">
              <a:avLst/>
            </a:prstGeom>
            <a:noFill/>
            <a:ln cap="flat" cmpd="sng" w="19050">
              <a:solidFill>
                <a:srgbClr val="FF1864"/>
              </a:solidFill>
              <a:prstDash val="solid"/>
              <a:round/>
              <a:headEnd len="med" w="med" type="none"/>
              <a:tailEnd len="med" w="med" type="none"/>
            </a:ln>
          </p:spPr>
        </p:cxnSp>
        <p:cxnSp>
          <p:nvCxnSpPr>
            <p:cNvPr id="926" name="Google Shape;926;p55"/>
            <p:cNvCxnSpPr>
              <a:stCxn id="921" idx="3"/>
              <a:endCxn id="918" idx="1"/>
            </p:cNvCxnSpPr>
            <p:nvPr/>
          </p:nvCxnSpPr>
          <p:spPr>
            <a:xfrm flipH="1" rot="10800000">
              <a:off x="8786784" y="1499550"/>
              <a:ext cx="2374200" cy="536100"/>
            </a:xfrm>
            <a:prstGeom prst="straightConnector1">
              <a:avLst/>
            </a:prstGeom>
            <a:noFill/>
            <a:ln cap="flat" cmpd="sng" w="19050">
              <a:solidFill>
                <a:srgbClr val="FF1864"/>
              </a:solidFill>
              <a:prstDash val="solid"/>
              <a:round/>
              <a:headEnd len="med" w="med" type="none"/>
              <a:tailEnd len="med" w="med" type="none"/>
            </a:ln>
          </p:spPr>
        </p:cxnSp>
      </p:grpSp>
      <p:sp>
        <p:nvSpPr>
          <p:cNvPr id="927" name="Google Shape;927;p55"/>
          <p:cNvSpPr/>
          <p:nvPr/>
        </p:nvSpPr>
        <p:spPr>
          <a:xfrm>
            <a:off x="955663" y="191769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a:t>
            </a:r>
            <a:endParaRPr b="0" i="0" sz="900" u="none" cap="none" strike="noStrike">
              <a:solidFill>
                <a:schemeClr val="dk1"/>
              </a:solidFill>
              <a:latin typeface="Calibri"/>
              <a:ea typeface="Calibri"/>
              <a:cs typeface="Calibri"/>
              <a:sym typeface="Calibri"/>
            </a:endParaRPr>
          </a:p>
        </p:txBody>
      </p:sp>
      <p:sp>
        <p:nvSpPr>
          <p:cNvPr id="928" name="Google Shape;928;p55"/>
          <p:cNvSpPr/>
          <p:nvPr/>
        </p:nvSpPr>
        <p:spPr>
          <a:xfrm>
            <a:off x="955663" y="1227548"/>
            <a:ext cx="231000" cy="1812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1200"/>
              <a:buFont typeface="Arial"/>
              <a:buNone/>
            </a:pPr>
            <a:r>
              <a:rPr b="1" lang="en" sz="900">
                <a:solidFill>
                  <a:srgbClr val="6C6B80"/>
                </a:solidFill>
                <a:latin typeface="Inter"/>
                <a:ea typeface="Inter"/>
                <a:cs typeface="Inter"/>
                <a:sym typeface="Inter"/>
              </a:rPr>
              <a:t>n+1</a:t>
            </a:r>
            <a:endParaRPr b="0" i="0" sz="900" u="none" cap="none" strike="noStrike">
              <a:solidFill>
                <a:schemeClr val="dk1"/>
              </a:solidFill>
              <a:latin typeface="Calibri"/>
              <a:ea typeface="Calibri"/>
              <a:cs typeface="Calibri"/>
              <a:sym typeface="Calibri"/>
            </a:endParaRPr>
          </a:p>
        </p:txBody>
      </p:sp>
      <p:pic>
        <p:nvPicPr>
          <p:cNvPr descr="preencoded.png" id="929" name="Google Shape;929;p55"/>
          <p:cNvPicPr preferRelativeResize="0"/>
          <p:nvPr/>
        </p:nvPicPr>
        <p:blipFill rotWithShape="1">
          <a:blip r:embed="rId3">
            <a:alphaModFix/>
          </a:blip>
          <a:srcRect b="0" l="0" r="0" t="0"/>
          <a:stretch/>
        </p:blipFill>
        <p:spPr>
          <a:xfrm>
            <a:off x="0" y="0"/>
            <a:ext cx="9144000" cy="4706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descr="preencoded.png" id="935" name="Google Shape;935;p56"/>
          <p:cNvPicPr preferRelativeResize="0"/>
          <p:nvPr/>
        </p:nvPicPr>
        <p:blipFill rotWithShape="1">
          <a:blip r:embed="rId3">
            <a:alphaModFix/>
          </a:blip>
          <a:srcRect b="0" l="0" r="0" t="0"/>
          <a:stretch/>
        </p:blipFill>
        <p:spPr>
          <a:xfrm>
            <a:off x="3203775" y="1489731"/>
            <a:ext cx="2380129" cy="1371600"/>
          </a:xfrm>
          <a:prstGeom prst="rect">
            <a:avLst/>
          </a:prstGeom>
          <a:noFill/>
          <a:ln>
            <a:noFill/>
          </a:ln>
        </p:spPr>
      </p:pic>
      <p:sp>
        <p:nvSpPr>
          <p:cNvPr id="936" name="Google Shape;936;p56"/>
          <p:cNvSpPr/>
          <p:nvPr/>
        </p:nvSpPr>
        <p:spPr>
          <a:xfrm>
            <a:off x="527173" y="3161594"/>
            <a:ext cx="2033400" cy="381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Wasm</a:t>
            </a:r>
            <a:endParaRPr b="0" i="0" sz="2400" u="none" cap="none" strike="noStrike">
              <a:solidFill>
                <a:schemeClr val="dk1"/>
              </a:solidFill>
              <a:latin typeface="Calibri"/>
              <a:ea typeface="Calibri"/>
              <a:cs typeface="Calibri"/>
              <a:sym typeface="Calibri"/>
            </a:endParaRPr>
          </a:p>
        </p:txBody>
      </p:sp>
      <p:sp>
        <p:nvSpPr>
          <p:cNvPr id="937" name="Google Shape;937;p56"/>
          <p:cNvSpPr/>
          <p:nvPr/>
        </p:nvSpPr>
        <p:spPr>
          <a:xfrm>
            <a:off x="2808382" y="3161594"/>
            <a:ext cx="3043200" cy="381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Parachains Protocol</a:t>
            </a:r>
            <a:endParaRPr b="0" i="0" sz="2400" u="none" cap="none" strike="noStrike">
              <a:solidFill>
                <a:schemeClr val="dk1"/>
              </a:solidFill>
              <a:latin typeface="Calibri"/>
              <a:ea typeface="Calibri"/>
              <a:cs typeface="Calibri"/>
              <a:sym typeface="Calibri"/>
            </a:endParaRPr>
          </a:p>
        </p:txBody>
      </p:sp>
      <p:sp>
        <p:nvSpPr>
          <p:cNvPr id="938" name="Google Shape;938;p56"/>
          <p:cNvSpPr/>
          <p:nvPr/>
        </p:nvSpPr>
        <p:spPr>
          <a:xfrm>
            <a:off x="6198457" y="3161594"/>
            <a:ext cx="2319300" cy="381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Relay Chain</a:t>
            </a:r>
            <a:endParaRPr b="0" i="0" sz="2400" u="none" cap="none" strike="noStrike">
              <a:solidFill>
                <a:schemeClr val="dk1"/>
              </a:solidFill>
              <a:latin typeface="Calibri"/>
              <a:ea typeface="Calibri"/>
              <a:cs typeface="Calibri"/>
              <a:sym typeface="Calibri"/>
            </a:endParaRPr>
          </a:p>
        </p:txBody>
      </p:sp>
      <p:pic>
        <p:nvPicPr>
          <p:cNvPr id="939" name="Google Shape;939;p56"/>
          <p:cNvPicPr preferRelativeResize="0"/>
          <p:nvPr/>
        </p:nvPicPr>
        <p:blipFill rotWithShape="1">
          <a:blip r:embed="rId4">
            <a:alphaModFix/>
          </a:blip>
          <a:srcRect b="0" l="0" r="0" t="0"/>
          <a:stretch/>
        </p:blipFill>
        <p:spPr>
          <a:xfrm>
            <a:off x="858148" y="1525263"/>
            <a:ext cx="1371601" cy="1371601"/>
          </a:xfrm>
          <a:prstGeom prst="rect">
            <a:avLst/>
          </a:prstGeom>
          <a:noFill/>
          <a:ln>
            <a:noFill/>
          </a:ln>
        </p:spPr>
      </p:pic>
      <p:pic>
        <p:nvPicPr>
          <p:cNvPr id="940" name="Google Shape;940;p56"/>
          <p:cNvPicPr preferRelativeResize="0"/>
          <p:nvPr/>
        </p:nvPicPr>
        <p:blipFill rotWithShape="1">
          <a:blip r:embed="rId5">
            <a:alphaModFix/>
          </a:blip>
          <a:srcRect b="0" l="0" r="0" t="0"/>
          <a:stretch/>
        </p:blipFill>
        <p:spPr>
          <a:xfrm>
            <a:off x="6557932" y="1375441"/>
            <a:ext cx="1600200" cy="1600200"/>
          </a:xfrm>
          <a:prstGeom prst="ellipse">
            <a:avLst/>
          </a:prstGeom>
          <a:noFill/>
          <a:ln>
            <a:noFill/>
          </a:ln>
        </p:spPr>
      </p:pic>
      <p:sp>
        <p:nvSpPr>
          <p:cNvPr id="941" name="Google Shape;941;p56"/>
          <p:cNvSpPr/>
          <p:nvPr/>
        </p:nvSpPr>
        <p:spPr>
          <a:xfrm>
            <a:off x="2488161" y="1982463"/>
            <a:ext cx="457200" cy="4572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28123E"/>
              </a:solidFill>
            </a:endParaRPr>
          </a:p>
        </p:txBody>
      </p:sp>
      <p:sp>
        <p:nvSpPr>
          <p:cNvPr id="942" name="Google Shape;942;p56"/>
          <p:cNvSpPr/>
          <p:nvPr/>
        </p:nvSpPr>
        <p:spPr>
          <a:xfrm>
            <a:off x="5842318" y="1982463"/>
            <a:ext cx="457200" cy="4572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28123E"/>
              </a:solidFill>
            </a:endParaRPr>
          </a:p>
        </p:txBody>
      </p:sp>
      <p:pic>
        <p:nvPicPr>
          <p:cNvPr descr="preencoded.png" id="943" name="Google Shape;943;p56"/>
          <p:cNvPicPr preferRelativeResize="0"/>
          <p:nvPr/>
        </p:nvPicPr>
        <p:blipFill rotWithShape="1">
          <a:blip r:embed="rId6">
            <a:alphaModFix/>
          </a:blip>
          <a:srcRect b="0" l="0" r="0" t="0"/>
          <a:stretch/>
        </p:blipFill>
        <p:spPr>
          <a:xfrm>
            <a:off x="0" y="0"/>
            <a:ext cx="9144000" cy="4706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7"/>
          <p:cNvSpPr/>
          <p:nvPr/>
        </p:nvSpPr>
        <p:spPr>
          <a:xfrm>
            <a:off x="-62" y="0"/>
            <a:ext cx="4572000" cy="5143500"/>
          </a:xfrm>
          <a:prstGeom prst="rect">
            <a:avLst/>
          </a:prstGeom>
          <a:solidFill>
            <a:srgbClr val="28123E"/>
          </a:solidFill>
          <a:ln cap="flat" cmpd="sng" w="1905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0" name="Google Shape;950;p57"/>
          <p:cNvSpPr/>
          <p:nvPr/>
        </p:nvSpPr>
        <p:spPr>
          <a:xfrm>
            <a:off x="-62" y="653756"/>
            <a:ext cx="45720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3000">
                <a:solidFill>
                  <a:schemeClr val="lt1"/>
                </a:solidFill>
                <a:latin typeface="Inter"/>
                <a:ea typeface="Inter"/>
                <a:cs typeface="Inter"/>
                <a:sym typeface="Inter"/>
              </a:rPr>
              <a:t>BABE</a:t>
            </a:r>
            <a:endParaRPr b="1" sz="3000">
              <a:solidFill>
                <a:schemeClr val="lt1"/>
              </a:solidFill>
              <a:latin typeface="Inter"/>
              <a:ea typeface="Inter"/>
              <a:cs typeface="Inter"/>
              <a:sym typeface="Inter"/>
            </a:endParaRPr>
          </a:p>
          <a:p>
            <a:pPr indent="0" lvl="0" marL="0" marR="0" rtl="0" algn="ctr">
              <a:lnSpc>
                <a:spcPct val="120312"/>
              </a:lnSpc>
              <a:spcBef>
                <a:spcPts val="0"/>
              </a:spcBef>
              <a:spcAft>
                <a:spcPts val="0"/>
              </a:spcAft>
              <a:buClr>
                <a:srgbClr val="000000"/>
              </a:buClr>
              <a:buSzPts val="2400"/>
              <a:buFont typeface="Arial"/>
              <a:buNone/>
            </a:pPr>
            <a:r>
              <a:rPr b="1" lang="en" sz="1500">
                <a:solidFill>
                  <a:schemeClr val="lt1"/>
                </a:solidFill>
                <a:latin typeface="Inter"/>
                <a:ea typeface="Inter"/>
                <a:cs typeface="Inter"/>
                <a:sym typeface="Inter"/>
              </a:rPr>
              <a:t>Block Production</a:t>
            </a:r>
            <a:endParaRPr b="1" sz="1500">
              <a:solidFill>
                <a:schemeClr val="lt1"/>
              </a:solidFill>
              <a:latin typeface="Inter"/>
              <a:ea typeface="Inter"/>
              <a:cs typeface="Inter"/>
              <a:sym typeface="Inter"/>
            </a:endParaRPr>
          </a:p>
        </p:txBody>
      </p:sp>
      <p:sp>
        <p:nvSpPr>
          <p:cNvPr id="951" name="Google Shape;951;p57"/>
          <p:cNvSpPr/>
          <p:nvPr/>
        </p:nvSpPr>
        <p:spPr>
          <a:xfrm>
            <a:off x="4572000" y="653756"/>
            <a:ext cx="45720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3000">
                <a:solidFill>
                  <a:schemeClr val="dk1"/>
                </a:solidFill>
                <a:latin typeface="Inter"/>
                <a:ea typeface="Inter"/>
                <a:cs typeface="Inter"/>
                <a:sym typeface="Inter"/>
              </a:rPr>
              <a:t>GRANDPA</a:t>
            </a:r>
            <a:endParaRPr b="1" sz="3000">
              <a:solidFill>
                <a:schemeClr val="dk1"/>
              </a:solidFill>
              <a:latin typeface="Inter"/>
              <a:ea typeface="Inter"/>
              <a:cs typeface="Inter"/>
              <a:sym typeface="Inter"/>
            </a:endParaRPr>
          </a:p>
          <a:p>
            <a:pPr indent="0" lvl="0" marL="0" marR="0" rtl="0" algn="ctr">
              <a:lnSpc>
                <a:spcPct val="120312"/>
              </a:lnSpc>
              <a:spcBef>
                <a:spcPts val="0"/>
              </a:spcBef>
              <a:spcAft>
                <a:spcPts val="0"/>
              </a:spcAft>
              <a:buClr>
                <a:srgbClr val="000000"/>
              </a:buClr>
              <a:buSzPts val="2400"/>
              <a:buFont typeface="Arial"/>
              <a:buNone/>
            </a:pPr>
            <a:r>
              <a:rPr b="1" lang="en" sz="1500">
                <a:solidFill>
                  <a:schemeClr val="dk1"/>
                </a:solidFill>
                <a:latin typeface="Inter"/>
                <a:ea typeface="Inter"/>
                <a:cs typeface="Inter"/>
                <a:sym typeface="Inter"/>
              </a:rPr>
              <a:t>Finality Gadget</a:t>
            </a:r>
            <a:endParaRPr b="1" sz="1500">
              <a:solidFill>
                <a:schemeClr val="dk1"/>
              </a:solidFill>
              <a:latin typeface="Inter"/>
              <a:ea typeface="Inter"/>
              <a:cs typeface="Inter"/>
              <a:sym typeface="Inter"/>
            </a:endParaRPr>
          </a:p>
        </p:txBody>
      </p:sp>
      <p:pic>
        <p:nvPicPr>
          <p:cNvPr descr="preencoded.png" id="952" name="Google Shape;952;p57"/>
          <p:cNvPicPr preferRelativeResize="0"/>
          <p:nvPr/>
        </p:nvPicPr>
        <p:blipFill rotWithShape="1">
          <a:blip r:embed="rId3">
            <a:alphaModFix/>
          </a:blip>
          <a:srcRect b="0" l="0" r="0" t="0"/>
          <a:stretch/>
        </p:blipFill>
        <p:spPr>
          <a:xfrm>
            <a:off x="0" y="0"/>
            <a:ext cx="9144000" cy="470667"/>
          </a:xfrm>
          <a:prstGeom prst="rect">
            <a:avLst/>
          </a:prstGeom>
          <a:noFill/>
          <a:ln>
            <a:noFill/>
          </a:ln>
        </p:spPr>
      </p:pic>
      <p:sp>
        <p:nvSpPr>
          <p:cNvPr id="953" name="Google Shape;953;p57"/>
          <p:cNvSpPr/>
          <p:nvPr/>
        </p:nvSpPr>
        <p:spPr>
          <a:xfrm>
            <a:off x="4229100" y="729956"/>
            <a:ext cx="685800" cy="6858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28123E"/>
              </a:solidFill>
            </a:endParaRPr>
          </a:p>
        </p:txBody>
      </p:sp>
      <p:pic>
        <p:nvPicPr>
          <p:cNvPr id="954" name="Google Shape;954;p57"/>
          <p:cNvPicPr preferRelativeResize="0"/>
          <p:nvPr/>
        </p:nvPicPr>
        <p:blipFill>
          <a:blip r:embed="rId4">
            <a:alphaModFix/>
          </a:blip>
          <a:stretch>
            <a:fillRect/>
          </a:stretch>
        </p:blipFill>
        <p:spPr>
          <a:xfrm>
            <a:off x="5299856" y="1543200"/>
            <a:ext cx="3116288" cy="3499146"/>
          </a:xfrm>
          <a:prstGeom prst="rect">
            <a:avLst/>
          </a:prstGeom>
          <a:noFill/>
          <a:ln>
            <a:noFill/>
          </a:ln>
        </p:spPr>
      </p:pic>
      <p:sp>
        <p:nvSpPr>
          <p:cNvPr id="955" name="Google Shape;955;p57"/>
          <p:cNvSpPr/>
          <p:nvPr/>
        </p:nvSpPr>
        <p:spPr>
          <a:xfrm>
            <a:off x="2109763" y="2330513"/>
            <a:ext cx="352500" cy="352500"/>
          </a:xfrm>
          <a:prstGeom prst="roundRect">
            <a:avLst>
              <a:gd fmla="val 16667" name="adj"/>
            </a:avLst>
          </a:prstGeom>
          <a:solidFill>
            <a:srgbClr val="E6007A"/>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6" name="Google Shape;956;p57"/>
          <p:cNvSpPr/>
          <p:nvPr/>
        </p:nvSpPr>
        <p:spPr>
          <a:xfrm>
            <a:off x="1405488" y="2877600"/>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7" name="Google Shape;957;p57"/>
          <p:cNvSpPr/>
          <p:nvPr/>
        </p:nvSpPr>
        <p:spPr>
          <a:xfrm>
            <a:off x="1405488" y="1783425"/>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8" name="Google Shape;958;p57"/>
          <p:cNvSpPr/>
          <p:nvPr/>
        </p:nvSpPr>
        <p:spPr>
          <a:xfrm>
            <a:off x="701213" y="2330513"/>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9" name="Google Shape;959;p57"/>
          <p:cNvSpPr/>
          <p:nvPr/>
        </p:nvSpPr>
        <p:spPr>
          <a:xfrm>
            <a:off x="701213" y="1783425"/>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0" name="Google Shape;960;p57"/>
          <p:cNvSpPr/>
          <p:nvPr/>
        </p:nvSpPr>
        <p:spPr>
          <a:xfrm>
            <a:off x="2814038" y="2877600"/>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961" name="Google Shape;961;p57"/>
          <p:cNvCxnSpPr>
            <a:stCxn id="962" idx="2"/>
            <a:endCxn id="955" idx="2"/>
          </p:cNvCxnSpPr>
          <p:nvPr/>
        </p:nvCxnSpPr>
        <p:spPr>
          <a:xfrm rot="10800000">
            <a:off x="2286013" y="2683163"/>
            <a:ext cx="0" cy="2188200"/>
          </a:xfrm>
          <a:prstGeom prst="straightConnector1">
            <a:avLst/>
          </a:prstGeom>
          <a:noFill/>
          <a:ln cap="flat" cmpd="sng" w="19050">
            <a:solidFill>
              <a:schemeClr val="lt1"/>
            </a:solidFill>
            <a:prstDash val="solid"/>
            <a:round/>
            <a:headEnd len="med" w="med" type="none"/>
            <a:tailEnd len="med" w="med" type="none"/>
          </a:ln>
        </p:spPr>
      </p:cxnSp>
      <p:sp>
        <p:nvSpPr>
          <p:cNvPr id="963" name="Google Shape;963;p57"/>
          <p:cNvSpPr/>
          <p:nvPr/>
        </p:nvSpPr>
        <p:spPr>
          <a:xfrm>
            <a:off x="2814038" y="2330513"/>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4" name="Google Shape;964;p57"/>
          <p:cNvSpPr/>
          <p:nvPr/>
        </p:nvSpPr>
        <p:spPr>
          <a:xfrm>
            <a:off x="2814038" y="1783425"/>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5" name="Google Shape;965;p57"/>
          <p:cNvSpPr/>
          <p:nvPr/>
        </p:nvSpPr>
        <p:spPr>
          <a:xfrm>
            <a:off x="3518313" y="2330513"/>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6" name="Google Shape;966;p57"/>
          <p:cNvSpPr/>
          <p:nvPr/>
        </p:nvSpPr>
        <p:spPr>
          <a:xfrm>
            <a:off x="3518313" y="1783425"/>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2" name="Google Shape;962;p57"/>
          <p:cNvSpPr/>
          <p:nvPr/>
        </p:nvSpPr>
        <p:spPr>
          <a:xfrm>
            <a:off x="2109763" y="4518863"/>
            <a:ext cx="352500" cy="352500"/>
          </a:xfrm>
          <a:prstGeom prst="roundRect">
            <a:avLst>
              <a:gd fmla="val 16667" name="adj"/>
            </a:avLst>
          </a:prstGeom>
          <a:solidFill>
            <a:srgbClr val="6C6B80"/>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7" name="Google Shape;967;p57"/>
          <p:cNvSpPr/>
          <p:nvPr/>
        </p:nvSpPr>
        <p:spPr>
          <a:xfrm>
            <a:off x="2109763" y="3971775"/>
            <a:ext cx="352500" cy="352500"/>
          </a:xfrm>
          <a:prstGeom prst="roundRect">
            <a:avLst>
              <a:gd fmla="val 16667" name="adj"/>
            </a:avLst>
          </a:prstGeom>
          <a:solidFill>
            <a:srgbClr val="6C6B80"/>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8" name="Google Shape;968;p57"/>
          <p:cNvSpPr/>
          <p:nvPr/>
        </p:nvSpPr>
        <p:spPr>
          <a:xfrm>
            <a:off x="2109763" y="3424688"/>
            <a:ext cx="352500" cy="352500"/>
          </a:xfrm>
          <a:prstGeom prst="roundRect">
            <a:avLst>
              <a:gd fmla="val 16667" name="adj"/>
            </a:avLst>
          </a:prstGeom>
          <a:solidFill>
            <a:srgbClr val="E6007A"/>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9" name="Google Shape;969;p57"/>
          <p:cNvSpPr/>
          <p:nvPr/>
        </p:nvSpPr>
        <p:spPr>
          <a:xfrm>
            <a:off x="2109763" y="2877600"/>
            <a:ext cx="352500" cy="352500"/>
          </a:xfrm>
          <a:prstGeom prst="roundRect">
            <a:avLst>
              <a:gd fmla="val 16667" name="adj"/>
            </a:avLst>
          </a:prstGeom>
          <a:solidFill>
            <a:srgbClr val="E6007A"/>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970" name="Google Shape;970;p57"/>
          <p:cNvCxnSpPr>
            <a:stCxn id="968" idx="1"/>
            <a:endCxn id="956" idx="2"/>
          </p:cNvCxnSpPr>
          <p:nvPr/>
        </p:nvCxnSpPr>
        <p:spPr>
          <a:xfrm rot="10800000">
            <a:off x="1581763" y="3230138"/>
            <a:ext cx="528000" cy="370800"/>
          </a:xfrm>
          <a:prstGeom prst="straightConnector1">
            <a:avLst/>
          </a:prstGeom>
          <a:noFill/>
          <a:ln cap="flat" cmpd="sng" w="19050">
            <a:solidFill>
              <a:schemeClr val="lt1"/>
            </a:solidFill>
            <a:prstDash val="solid"/>
            <a:round/>
            <a:headEnd len="med" w="med" type="none"/>
            <a:tailEnd len="med" w="med" type="none"/>
          </a:ln>
        </p:spPr>
      </p:cxnSp>
      <p:cxnSp>
        <p:nvCxnSpPr>
          <p:cNvPr id="971" name="Google Shape;971;p57"/>
          <p:cNvCxnSpPr>
            <a:stCxn id="968" idx="3"/>
            <a:endCxn id="960" idx="2"/>
          </p:cNvCxnSpPr>
          <p:nvPr/>
        </p:nvCxnSpPr>
        <p:spPr>
          <a:xfrm flipH="1" rot="10800000">
            <a:off x="2462263" y="3230138"/>
            <a:ext cx="528000" cy="370800"/>
          </a:xfrm>
          <a:prstGeom prst="straightConnector1">
            <a:avLst/>
          </a:prstGeom>
          <a:noFill/>
          <a:ln cap="flat" cmpd="sng" w="19050">
            <a:solidFill>
              <a:schemeClr val="lt1"/>
            </a:solidFill>
            <a:prstDash val="solid"/>
            <a:round/>
            <a:headEnd len="med" w="med" type="none"/>
            <a:tailEnd len="med" w="med" type="none"/>
          </a:ln>
        </p:spPr>
      </p:cxnSp>
      <p:cxnSp>
        <p:nvCxnSpPr>
          <p:cNvPr id="972" name="Google Shape;972;p57"/>
          <p:cNvCxnSpPr>
            <a:stCxn id="960" idx="3"/>
            <a:endCxn id="965" idx="2"/>
          </p:cNvCxnSpPr>
          <p:nvPr/>
        </p:nvCxnSpPr>
        <p:spPr>
          <a:xfrm flipH="1" rot="10800000">
            <a:off x="3166538" y="2683050"/>
            <a:ext cx="528000" cy="370800"/>
          </a:xfrm>
          <a:prstGeom prst="straightConnector1">
            <a:avLst/>
          </a:prstGeom>
          <a:noFill/>
          <a:ln cap="flat" cmpd="sng" w="19050">
            <a:solidFill>
              <a:schemeClr val="lt1"/>
            </a:solidFill>
            <a:prstDash val="solid"/>
            <a:round/>
            <a:headEnd len="med" w="med" type="none"/>
            <a:tailEnd len="med" w="med" type="none"/>
          </a:ln>
        </p:spPr>
      </p:cxnSp>
      <p:cxnSp>
        <p:nvCxnSpPr>
          <p:cNvPr id="973" name="Google Shape;973;p57"/>
          <p:cNvCxnSpPr>
            <a:stCxn id="960" idx="0"/>
            <a:endCxn id="963" idx="2"/>
          </p:cNvCxnSpPr>
          <p:nvPr/>
        </p:nvCxnSpPr>
        <p:spPr>
          <a:xfrm rot="10800000">
            <a:off x="2990288" y="2682900"/>
            <a:ext cx="0" cy="194700"/>
          </a:xfrm>
          <a:prstGeom prst="straightConnector1">
            <a:avLst/>
          </a:prstGeom>
          <a:noFill/>
          <a:ln cap="flat" cmpd="sng" w="19050">
            <a:solidFill>
              <a:schemeClr val="lt1"/>
            </a:solidFill>
            <a:prstDash val="solid"/>
            <a:round/>
            <a:headEnd len="med" w="med" type="none"/>
            <a:tailEnd len="med" w="med" type="none"/>
          </a:ln>
        </p:spPr>
      </p:cxnSp>
      <p:cxnSp>
        <p:nvCxnSpPr>
          <p:cNvPr id="974" name="Google Shape;974;p57"/>
          <p:cNvCxnSpPr>
            <a:stCxn id="956" idx="0"/>
            <a:endCxn id="957" idx="2"/>
          </p:cNvCxnSpPr>
          <p:nvPr/>
        </p:nvCxnSpPr>
        <p:spPr>
          <a:xfrm rot="10800000">
            <a:off x="1581738" y="2136000"/>
            <a:ext cx="0" cy="741600"/>
          </a:xfrm>
          <a:prstGeom prst="straightConnector1">
            <a:avLst/>
          </a:prstGeom>
          <a:noFill/>
          <a:ln cap="flat" cmpd="sng" w="19050">
            <a:solidFill>
              <a:schemeClr val="lt1"/>
            </a:solidFill>
            <a:prstDash val="solid"/>
            <a:round/>
            <a:headEnd len="med" w="med" type="none"/>
            <a:tailEnd len="med" w="med" type="none"/>
          </a:ln>
        </p:spPr>
      </p:cxnSp>
      <p:cxnSp>
        <p:nvCxnSpPr>
          <p:cNvPr id="975" name="Google Shape;975;p57"/>
          <p:cNvCxnSpPr>
            <a:stCxn id="956" idx="1"/>
            <a:endCxn id="958" idx="2"/>
          </p:cNvCxnSpPr>
          <p:nvPr/>
        </p:nvCxnSpPr>
        <p:spPr>
          <a:xfrm rot="10800000">
            <a:off x="877488" y="2683050"/>
            <a:ext cx="528000" cy="370800"/>
          </a:xfrm>
          <a:prstGeom prst="straightConnector1">
            <a:avLst/>
          </a:prstGeom>
          <a:noFill/>
          <a:ln cap="flat" cmpd="sng" w="19050">
            <a:solidFill>
              <a:schemeClr val="lt1"/>
            </a:solidFill>
            <a:prstDash val="solid"/>
            <a:round/>
            <a:headEnd len="med" w="med" type="none"/>
            <a:tailEnd len="med" w="med" type="none"/>
          </a:ln>
        </p:spPr>
      </p:cxnSp>
      <p:sp>
        <p:nvSpPr>
          <p:cNvPr id="976" name="Google Shape;976;p57"/>
          <p:cNvSpPr/>
          <p:nvPr/>
        </p:nvSpPr>
        <p:spPr>
          <a:xfrm>
            <a:off x="1405488" y="2330513"/>
            <a:ext cx="352500" cy="3525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7" name="Google Shape;977;p57"/>
          <p:cNvSpPr txBox="1"/>
          <p:nvPr/>
        </p:nvSpPr>
        <p:spPr>
          <a:xfrm>
            <a:off x="634462" y="3906488"/>
            <a:ext cx="12546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900">
                <a:solidFill>
                  <a:schemeClr val="lt1"/>
                </a:solidFill>
                <a:latin typeface="Inter"/>
                <a:ea typeface="Inter"/>
                <a:cs typeface="Inter"/>
                <a:sym typeface="Inter"/>
              </a:rPr>
              <a:t>BABE is forkful, with probabilistic finality</a:t>
            </a:r>
            <a:endParaRPr sz="900">
              <a:solidFill>
                <a:schemeClr val="lt1"/>
              </a:solidFill>
              <a:latin typeface="Inter"/>
              <a:ea typeface="Inter"/>
              <a:cs typeface="Inter"/>
              <a:sym typeface="Inter"/>
            </a:endParaRPr>
          </a:p>
        </p:txBody>
      </p:sp>
      <p:sp>
        <p:nvSpPr>
          <p:cNvPr id="978" name="Google Shape;978;p57"/>
          <p:cNvSpPr/>
          <p:nvPr/>
        </p:nvSpPr>
        <p:spPr>
          <a:xfrm>
            <a:off x="2682963" y="4275931"/>
            <a:ext cx="45720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3000">
                <a:solidFill>
                  <a:schemeClr val="lt1"/>
                </a:solidFill>
                <a:latin typeface="Inter"/>
                <a:ea typeface="Inter"/>
                <a:cs typeface="Inter"/>
                <a:sym typeface="Inter"/>
              </a:rPr>
              <a:t>Hybrid </a:t>
            </a:r>
            <a:r>
              <a:rPr b="1" lang="en" sz="3000">
                <a:solidFill>
                  <a:srgbClr val="28123E"/>
                </a:solidFill>
                <a:latin typeface="Inter"/>
                <a:ea typeface="Inter"/>
                <a:cs typeface="Inter"/>
                <a:sym typeface="Inter"/>
              </a:rPr>
              <a:t>Consensus</a:t>
            </a:r>
            <a:endParaRPr b="1" sz="1500">
              <a:solidFill>
                <a:srgbClr val="28123E"/>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3" name="Shape 983"/>
        <p:cNvGrpSpPr/>
        <p:nvPr/>
      </p:nvGrpSpPr>
      <p:grpSpPr>
        <a:xfrm>
          <a:off x="0" y="0"/>
          <a:ext cx="0" cy="0"/>
          <a:chOff x="0" y="0"/>
          <a:chExt cx="0" cy="0"/>
        </a:xfrm>
      </p:grpSpPr>
      <p:pic>
        <p:nvPicPr>
          <p:cNvPr descr="preencoded.png" id="984" name="Google Shape;984;p58"/>
          <p:cNvPicPr preferRelativeResize="0"/>
          <p:nvPr/>
        </p:nvPicPr>
        <p:blipFill rotWithShape="1">
          <a:blip r:embed="rId3">
            <a:alphaModFix/>
          </a:blip>
          <a:srcRect b="0" l="0" r="0" t="0"/>
          <a:stretch/>
        </p:blipFill>
        <p:spPr>
          <a:xfrm>
            <a:off x="0" y="0"/>
            <a:ext cx="9144000" cy="470667"/>
          </a:xfrm>
          <a:prstGeom prst="rect">
            <a:avLst/>
          </a:prstGeom>
          <a:noFill/>
          <a:ln>
            <a:noFill/>
          </a:ln>
        </p:spPr>
      </p:pic>
      <p:sp>
        <p:nvSpPr>
          <p:cNvPr id="985" name="Google Shape;985;p58"/>
          <p:cNvSpPr/>
          <p:nvPr/>
        </p:nvSpPr>
        <p:spPr>
          <a:xfrm>
            <a:off x="519113" y="1791975"/>
            <a:ext cx="4144200" cy="23148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900"/>
              <a:buFont typeface="Arial"/>
              <a:buNone/>
            </a:pPr>
            <a:r>
              <a:rPr lang="en" sz="1200">
                <a:latin typeface="Inter"/>
                <a:ea typeface="Inter"/>
                <a:cs typeface="Inter"/>
                <a:sym typeface="Inter"/>
              </a:rPr>
              <a:t>Polkadot has a strong belief that light clients are a necessary component for a Web3 future. It has been uncompromising in enabling first class light client support as a primary part of its development process:</a:t>
            </a:r>
            <a:endParaRPr sz="12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In-Browser Wasm Client (Substrate Connect)</a:t>
            </a:r>
            <a:endParaRPr sz="1200">
              <a:latin typeface="Inter"/>
              <a:ea typeface="Inter"/>
              <a:cs typeface="Inter"/>
              <a:sym typeface="Inter"/>
            </a:endParaRPr>
          </a:p>
          <a:p>
            <a:pPr indent="-190500" lvl="1" marL="457200" marR="0" rtl="0" algn="l">
              <a:lnSpc>
                <a:spcPct val="120833"/>
              </a:lnSpc>
              <a:spcBef>
                <a:spcPts val="0"/>
              </a:spcBef>
              <a:spcAft>
                <a:spcPts val="0"/>
              </a:spcAft>
              <a:buSzPts val="1200"/>
              <a:buFont typeface="Inter"/>
              <a:buChar char="○"/>
            </a:pPr>
            <a:r>
              <a:rPr lang="en" sz="1200">
                <a:latin typeface="Inter"/>
                <a:ea typeface="Inter"/>
                <a:cs typeface="Inter"/>
                <a:sym typeface="Inter"/>
              </a:rPr>
              <a:t>Wasm state transition function too!</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Consensus data integrated into block headers</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Merkle Tries and other LC compatible data structures</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Maximizing statically known metadata to offset reliance on full nodes.</a:t>
            </a:r>
            <a:endParaRPr sz="1200">
              <a:latin typeface="Inter"/>
              <a:ea typeface="Inter"/>
              <a:cs typeface="Inter"/>
              <a:sym typeface="Inter"/>
            </a:endParaRPr>
          </a:p>
        </p:txBody>
      </p:sp>
      <p:sp>
        <p:nvSpPr>
          <p:cNvPr id="986" name="Google Shape;986;p58"/>
          <p:cNvSpPr/>
          <p:nvPr/>
        </p:nvSpPr>
        <p:spPr>
          <a:xfrm>
            <a:off x="519113" y="953775"/>
            <a:ext cx="4144200" cy="83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lang="en" sz="2400">
                <a:latin typeface="Inter"/>
                <a:ea typeface="Inter"/>
                <a:cs typeface="Inter"/>
                <a:sym typeface="Inter"/>
              </a:rPr>
              <a:t>Light Client First Mentality</a:t>
            </a:r>
            <a:endParaRPr b="0" i="0" sz="2400" u="none" cap="none" strike="noStrike">
              <a:solidFill>
                <a:schemeClr val="dk1"/>
              </a:solidFill>
              <a:latin typeface="Calibri"/>
              <a:ea typeface="Calibri"/>
              <a:cs typeface="Calibri"/>
              <a:sym typeface="Calibri"/>
            </a:endParaRPr>
          </a:p>
        </p:txBody>
      </p:sp>
      <p:pic>
        <p:nvPicPr>
          <p:cNvPr id="987" name="Google Shape;987;p58"/>
          <p:cNvPicPr preferRelativeResize="0"/>
          <p:nvPr/>
        </p:nvPicPr>
        <p:blipFill>
          <a:blip r:embed="rId4">
            <a:alphaModFix/>
          </a:blip>
          <a:stretch>
            <a:fillRect/>
          </a:stretch>
        </p:blipFill>
        <p:spPr>
          <a:xfrm>
            <a:off x="5115850" y="953775"/>
            <a:ext cx="3693300" cy="3693300"/>
          </a:xfrm>
          <a:prstGeom prst="roundRect">
            <a:avLst>
              <a:gd fmla="val 2100"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2" name="Shape 992"/>
        <p:cNvGrpSpPr/>
        <p:nvPr/>
      </p:nvGrpSpPr>
      <p:grpSpPr>
        <a:xfrm>
          <a:off x="0" y="0"/>
          <a:ext cx="0" cy="0"/>
          <a:chOff x="0" y="0"/>
          <a:chExt cx="0" cy="0"/>
        </a:xfrm>
      </p:grpSpPr>
      <p:pic>
        <p:nvPicPr>
          <p:cNvPr descr="preencoded.png" id="993" name="Google Shape;993;p59"/>
          <p:cNvPicPr preferRelativeResize="0"/>
          <p:nvPr/>
        </p:nvPicPr>
        <p:blipFill rotWithShape="1">
          <a:blip r:embed="rId3">
            <a:alphaModFix/>
          </a:blip>
          <a:srcRect b="0" l="0" r="0" t="0"/>
          <a:stretch/>
        </p:blipFill>
        <p:spPr>
          <a:xfrm>
            <a:off x="0" y="0"/>
            <a:ext cx="9144000" cy="470669"/>
          </a:xfrm>
          <a:prstGeom prst="rect">
            <a:avLst/>
          </a:prstGeom>
          <a:noFill/>
          <a:ln>
            <a:noFill/>
          </a:ln>
        </p:spPr>
      </p:pic>
      <p:sp>
        <p:nvSpPr>
          <p:cNvPr id="994" name="Google Shape;994;p59"/>
          <p:cNvSpPr/>
          <p:nvPr/>
        </p:nvSpPr>
        <p:spPr>
          <a:xfrm>
            <a:off x="4591312" y="1785325"/>
            <a:ext cx="3522300" cy="23148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900"/>
              <a:buFont typeface="Arial"/>
              <a:buNone/>
            </a:pPr>
            <a:r>
              <a:rPr lang="en" sz="1200">
                <a:latin typeface="Inter"/>
                <a:ea typeface="Inter"/>
                <a:cs typeface="Inter"/>
                <a:sym typeface="Inter"/>
              </a:rPr>
              <a:t>The Polkadot protocol specification defines a clear separation between the blockchain client and runtime (state transition function).</a:t>
            </a:r>
            <a:endParaRPr sz="12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t/>
            </a:r>
            <a:endParaRPr sz="12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rPr lang="en" sz="1200">
                <a:latin typeface="Inter"/>
                <a:ea typeface="Inter"/>
                <a:cs typeface="Inter"/>
                <a:sym typeface="Inter"/>
              </a:rPr>
              <a:t>This is primarily useful to implement the Parachains protocol, but also allows for chains to “forklessly” upgrade their chain.</a:t>
            </a:r>
            <a:endParaRPr sz="12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t/>
            </a:r>
            <a:endParaRPr sz="1200">
              <a:latin typeface="Inter"/>
              <a:ea typeface="Inter"/>
              <a:cs typeface="Inter"/>
              <a:sym typeface="Inter"/>
            </a:endParaRPr>
          </a:p>
          <a:p>
            <a:pPr indent="0" lvl="0" marL="0" marR="0" rtl="0" algn="l">
              <a:lnSpc>
                <a:spcPct val="120833"/>
              </a:lnSpc>
              <a:spcBef>
                <a:spcPts val="0"/>
              </a:spcBef>
              <a:spcAft>
                <a:spcPts val="0"/>
              </a:spcAft>
              <a:buClr>
                <a:srgbClr val="000000"/>
              </a:buClr>
              <a:buSzPts val="900"/>
              <a:buFont typeface="Arial"/>
              <a:buNone/>
            </a:pPr>
            <a:r>
              <a:rPr lang="en" sz="1200">
                <a:latin typeface="Inter"/>
                <a:ea typeface="Inter"/>
                <a:cs typeface="Inter"/>
                <a:sym typeface="Inter"/>
              </a:rPr>
              <a:t>This gives the Polkadot Relay Chain and all connected parachains an evolutionary advantage over others in the blockchain space.</a:t>
            </a:r>
            <a:endParaRPr sz="1200">
              <a:latin typeface="Inter"/>
              <a:ea typeface="Inter"/>
              <a:cs typeface="Inter"/>
              <a:sym typeface="Inter"/>
            </a:endParaRPr>
          </a:p>
        </p:txBody>
      </p:sp>
      <p:sp>
        <p:nvSpPr>
          <p:cNvPr id="995" name="Google Shape;995;p59"/>
          <p:cNvSpPr/>
          <p:nvPr/>
        </p:nvSpPr>
        <p:spPr>
          <a:xfrm>
            <a:off x="4579388" y="832825"/>
            <a:ext cx="4221600" cy="83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lang="en" sz="2400">
                <a:latin typeface="Inter"/>
                <a:ea typeface="Inter"/>
                <a:cs typeface="Inter"/>
                <a:sym typeface="Inter"/>
              </a:rPr>
              <a:t>On-Chain Runtime</a:t>
            </a:r>
            <a:endParaRPr b="1" sz="2400">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1" lang="en" sz="2400">
                <a:latin typeface="Inter"/>
                <a:ea typeface="Inter"/>
                <a:cs typeface="Inter"/>
                <a:sym typeface="Inter"/>
              </a:rPr>
              <a:t>&amp; Forkless Upgrades</a:t>
            </a:r>
            <a:endParaRPr b="0" i="0" sz="2400" u="none" cap="none" strike="noStrike">
              <a:solidFill>
                <a:schemeClr val="dk1"/>
              </a:solidFill>
              <a:latin typeface="Calibri"/>
              <a:ea typeface="Calibri"/>
              <a:cs typeface="Calibri"/>
              <a:sym typeface="Calibri"/>
            </a:endParaRPr>
          </a:p>
        </p:txBody>
      </p:sp>
      <p:pic>
        <p:nvPicPr>
          <p:cNvPr id="996" name="Google Shape;996;p59"/>
          <p:cNvPicPr preferRelativeResize="0"/>
          <p:nvPr/>
        </p:nvPicPr>
        <p:blipFill>
          <a:blip r:embed="rId4">
            <a:alphaModFix/>
          </a:blip>
          <a:stretch>
            <a:fillRect/>
          </a:stretch>
        </p:blipFill>
        <p:spPr>
          <a:xfrm>
            <a:off x="542313" y="947125"/>
            <a:ext cx="3557312" cy="4011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1" name="Shape 1001"/>
        <p:cNvGrpSpPr/>
        <p:nvPr/>
      </p:nvGrpSpPr>
      <p:grpSpPr>
        <a:xfrm>
          <a:off x="0" y="0"/>
          <a:ext cx="0" cy="0"/>
          <a:chOff x="0" y="0"/>
          <a:chExt cx="0" cy="0"/>
        </a:xfrm>
      </p:grpSpPr>
      <p:pic>
        <p:nvPicPr>
          <p:cNvPr descr="preencoded.png" id="1002" name="Google Shape;1002;p60"/>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1003" name="Google Shape;1003;p60"/>
          <p:cNvPicPr preferRelativeResize="0"/>
          <p:nvPr/>
        </p:nvPicPr>
        <p:blipFill>
          <a:blip r:embed="rId4">
            <a:alphaModFix/>
          </a:blip>
          <a:stretch>
            <a:fillRect/>
          </a:stretch>
        </p:blipFill>
        <p:spPr>
          <a:xfrm>
            <a:off x="4739363" y="982785"/>
            <a:ext cx="4328438" cy="3177935"/>
          </a:xfrm>
          <a:prstGeom prst="rect">
            <a:avLst/>
          </a:prstGeom>
          <a:noFill/>
          <a:ln>
            <a:noFill/>
          </a:ln>
        </p:spPr>
      </p:pic>
      <p:sp>
        <p:nvSpPr>
          <p:cNvPr id="1004" name="Google Shape;1004;p60"/>
          <p:cNvSpPr/>
          <p:nvPr/>
        </p:nvSpPr>
        <p:spPr>
          <a:xfrm>
            <a:off x="519113" y="1791975"/>
            <a:ext cx="3996600" cy="23148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None/>
            </a:pPr>
            <a:r>
              <a:rPr lang="en" sz="1200">
                <a:latin typeface="Inter"/>
                <a:ea typeface="Inter"/>
                <a:cs typeface="Inter"/>
                <a:sym typeface="Inter"/>
              </a:rPr>
              <a:t>Polkadot and its parachains need to change over time to stay relevant, and the network was designed from the beginning to have a transparent and sophisticated process to not only approve or reject changes but also </a:t>
            </a:r>
            <a:r>
              <a:rPr lang="en" sz="1200">
                <a:solidFill>
                  <a:srgbClr val="FF1864"/>
                </a:solidFill>
                <a:latin typeface="Inter"/>
                <a:ea typeface="Inter"/>
                <a:cs typeface="Inter"/>
                <a:sym typeface="Inter"/>
              </a:rPr>
              <a:t>enact them automatically</a:t>
            </a:r>
            <a:r>
              <a:rPr lang="en" sz="1200">
                <a:latin typeface="Inter"/>
                <a:ea typeface="Inter"/>
                <a:cs typeface="Inter"/>
                <a:sym typeface="Inter"/>
              </a:rPr>
              <a:t>.</a:t>
            </a:r>
            <a:endParaRPr sz="1200">
              <a:latin typeface="Inter"/>
              <a:ea typeface="Inter"/>
              <a:cs typeface="Inter"/>
              <a:sym typeface="Inter"/>
            </a:endParaRPr>
          </a:p>
          <a:p>
            <a:pPr indent="0" lvl="0" marL="0" marR="0" rtl="0" algn="l">
              <a:lnSpc>
                <a:spcPct val="120833"/>
              </a:lnSpc>
              <a:spcBef>
                <a:spcPts val="0"/>
              </a:spcBef>
              <a:spcAft>
                <a:spcPts val="0"/>
              </a:spcAft>
              <a:buNone/>
            </a:pPr>
            <a:r>
              <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Governance decisions can literally change the underlying code of the chain (since it is on-chain).</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50% of the total stake in the system should be able to control the future of the system.</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Users have the option to lock their tokens to increase the “conviction” of their vote.</a:t>
            </a:r>
            <a:endParaRPr sz="1200">
              <a:latin typeface="Inter"/>
              <a:ea typeface="Inter"/>
              <a:cs typeface="Inter"/>
              <a:sym typeface="Inter"/>
            </a:endParaRPr>
          </a:p>
        </p:txBody>
      </p:sp>
      <p:sp>
        <p:nvSpPr>
          <p:cNvPr id="1005" name="Google Shape;1005;p60"/>
          <p:cNvSpPr/>
          <p:nvPr/>
        </p:nvSpPr>
        <p:spPr>
          <a:xfrm>
            <a:off x="519113" y="953775"/>
            <a:ext cx="5042100" cy="83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lang="en" sz="2400">
                <a:latin typeface="Inter"/>
                <a:ea typeface="Inter"/>
                <a:cs typeface="Inter"/>
                <a:sym typeface="Inter"/>
              </a:rPr>
              <a:t>On-Chain Governance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0" name="Shape 1010"/>
        <p:cNvGrpSpPr/>
        <p:nvPr/>
      </p:nvGrpSpPr>
      <p:grpSpPr>
        <a:xfrm>
          <a:off x="0" y="0"/>
          <a:ext cx="0" cy="0"/>
          <a:chOff x="0" y="0"/>
          <a:chExt cx="0" cy="0"/>
        </a:xfrm>
      </p:grpSpPr>
      <p:sp>
        <p:nvSpPr>
          <p:cNvPr id="1011" name="Google Shape;1011;p61"/>
          <p:cNvSpPr/>
          <p:nvPr/>
        </p:nvSpPr>
        <p:spPr>
          <a:xfrm>
            <a:off x="519113" y="953775"/>
            <a:ext cx="5042100" cy="83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lang="en" sz="2400">
                <a:latin typeface="Inter"/>
                <a:ea typeface="Inter"/>
                <a:cs typeface="Inter"/>
                <a:sym typeface="Inter"/>
              </a:rPr>
              <a:t>On-Chain Treasury</a:t>
            </a:r>
            <a:endParaRPr b="0" i="0" sz="2400" u="none" cap="none" strike="noStrike">
              <a:solidFill>
                <a:schemeClr val="dk1"/>
              </a:solidFill>
              <a:latin typeface="Calibri"/>
              <a:ea typeface="Calibri"/>
              <a:cs typeface="Calibri"/>
              <a:sym typeface="Calibri"/>
            </a:endParaRPr>
          </a:p>
        </p:txBody>
      </p:sp>
      <p:pic>
        <p:nvPicPr>
          <p:cNvPr descr="preencoded.png" id="1012" name="Google Shape;1012;p61"/>
          <p:cNvPicPr preferRelativeResize="0"/>
          <p:nvPr/>
        </p:nvPicPr>
        <p:blipFill rotWithShape="1">
          <a:blip r:embed="rId3">
            <a:alphaModFix/>
          </a:blip>
          <a:srcRect b="0" l="0" r="0" t="0"/>
          <a:stretch/>
        </p:blipFill>
        <p:spPr>
          <a:xfrm>
            <a:off x="0" y="0"/>
            <a:ext cx="9144000" cy="470669"/>
          </a:xfrm>
          <a:prstGeom prst="rect">
            <a:avLst/>
          </a:prstGeom>
          <a:noFill/>
          <a:ln>
            <a:noFill/>
          </a:ln>
        </p:spPr>
      </p:pic>
      <p:sp>
        <p:nvSpPr>
          <p:cNvPr id="1013" name="Google Shape;1013;p61"/>
          <p:cNvSpPr/>
          <p:nvPr/>
        </p:nvSpPr>
        <p:spPr>
          <a:xfrm>
            <a:off x="519113" y="1791975"/>
            <a:ext cx="4491000" cy="566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600"/>
              <a:buFont typeface="Arial"/>
              <a:buNone/>
            </a:pPr>
            <a:r>
              <a:rPr lang="en" sz="1600">
                <a:solidFill>
                  <a:srgbClr val="383751"/>
                </a:solidFill>
                <a:latin typeface="Inter Light"/>
                <a:ea typeface="Inter Light"/>
                <a:cs typeface="Inter Light"/>
                <a:sym typeface="Inter Light"/>
              </a:rPr>
              <a:t>Polkadot has designed at its core a self-funded treasury pool to incentivize the development and evolution of the protocol.</a:t>
            </a:r>
            <a:endParaRPr sz="1600">
              <a:solidFill>
                <a:srgbClr val="383751"/>
              </a:solidFill>
              <a:latin typeface="Inter Light"/>
              <a:ea typeface="Inter Light"/>
              <a:cs typeface="Inter Light"/>
              <a:sym typeface="Inter Light"/>
            </a:endParaRPr>
          </a:p>
          <a:p>
            <a:pPr indent="0" lvl="0" marL="0" rtl="0" algn="l">
              <a:lnSpc>
                <a:spcPct val="115000"/>
              </a:lnSpc>
              <a:spcBef>
                <a:spcPts val="1000"/>
              </a:spcBef>
              <a:spcAft>
                <a:spcPts val="1000"/>
              </a:spcAft>
              <a:buClr>
                <a:schemeClr val="dk1"/>
              </a:buClr>
              <a:buSzPts val="600"/>
              <a:buFont typeface="Arial"/>
              <a:buNone/>
            </a:pPr>
            <a:r>
              <a:rPr lang="en" sz="1600">
                <a:solidFill>
                  <a:srgbClr val="383751"/>
                </a:solidFill>
                <a:latin typeface="Inter Light"/>
                <a:ea typeface="Inter Light"/>
                <a:cs typeface="Inter Light"/>
                <a:sym typeface="Inter Light"/>
              </a:rPr>
              <a:t>It is entirely controlled on-chain by the governance system of Polkadot, which means that it is immune to the regulations which would normally be imposed to centralized entities.</a:t>
            </a:r>
            <a:endParaRPr sz="1600">
              <a:solidFill>
                <a:srgbClr val="383751"/>
              </a:solidFill>
              <a:latin typeface="Inter Light"/>
              <a:ea typeface="Inter Light"/>
              <a:cs typeface="Inter Light"/>
              <a:sym typeface="Inter Light"/>
            </a:endParaRPr>
          </a:p>
        </p:txBody>
      </p:sp>
      <p:pic>
        <p:nvPicPr>
          <p:cNvPr id="1014" name="Google Shape;1014;p61"/>
          <p:cNvPicPr preferRelativeResize="0"/>
          <p:nvPr/>
        </p:nvPicPr>
        <p:blipFill>
          <a:blip r:embed="rId4">
            <a:alphaModFix/>
          </a:blip>
          <a:stretch>
            <a:fillRect/>
          </a:stretch>
        </p:blipFill>
        <p:spPr>
          <a:xfrm>
            <a:off x="5182487" y="1388963"/>
            <a:ext cx="3583900" cy="2932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9" name="Shape 1019"/>
        <p:cNvGrpSpPr/>
        <p:nvPr/>
      </p:nvGrpSpPr>
      <p:grpSpPr>
        <a:xfrm>
          <a:off x="0" y="0"/>
          <a:ext cx="0" cy="0"/>
          <a:chOff x="0" y="0"/>
          <a:chExt cx="0" cy="0"/>
        </a:xfrm>
      </p:grpSpPr>
      <p:pic>
        <p:nvPicPr>
          <p:cNvPr descr="preencoded.png" id="1020" name="Google Shape;1020;p62"/>
          <p:cNvPicPr preferRelativeResize="0"/>
          <p:nvPr/>
        </p:nvPicPr>
        <p:blipFill rotWithShape="1">
          <a:blip r:embed="rId3">
            <a:alphaModFix/>
          </a:blip>
          <a:srcRect b="0" l="0" r="0" t="0"/>
          <a:stretch/>
        </p:blipFill>
        <p:spPr>
          <a:xfrm>
            <a:off x="0" y="0"/>
            <a:ext cx="9144000" cy="470669"/>
          </a:xfrm>
          <a:prstGeom prst="rect">
            <a:avLst/>
          </a:prstGeom>
          <a:noFill/>
          <a:ln>
            <a:noFill/>
          </a:ln>
        </p:spPr>
      </p:pic>
      <p:pic>
        <p:nvPicPr>
          <p:cNvPr id="1021" name="Google Shape;1021;p62"/>
          <p:cNvPicPr preferRelativeResize="0"/>
          <p:nvPr/>
        </p:nvPicPr>
        <p:blipFill>
          <a:blip r:embed="rId4">
            <a:alphaModFix/>
          </a:blip>
          <a:stretch>
            <a:fillRect/>
          </a:stretch>
        </p:blipFill>
        <p:spPr>
          <a:xfrm>
            <a:off x="428500" y="1344546"/>
            <a:ext cx="3995512" cy="2985563"/>
          </a:xfrm>
          <a:prstGeom prst="rect">
            <a:avLst/>
          </a:prstGeom>
          <a:noFill/>
          <a:ln>
            <a:noFill/>
          </a:ln>
        </p:spPr>
      </p:pic>
      <p:sp>
        <p:nvSpPr>
          <p:cNvPr id="1022" name="Google Shape;1022;p62"/>
          <p:cNvSpPr/>
          <p:nvPr/>
        </p:nvSpPr>
        <p:spPr>
          <a:xfrm>
            <a:off x="4946100" y="1447800"/>
            <a:ext cx="3944100" cy="23148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900"/>
              <a:buFont typeface="Arial"/>
              <a:buNone/>
            </a:pPr>
            <a:r>
              <a:rPr lang="en" sz="1200">
                <a:latin typeface="Inter"/>
                <a:ea typeface="Inter"/>
                <a:cs typeface="Inter"/>
                <a:sym typeface="Inter"/>
              </a:rPr>
              <a:t>One of Polkadot’s primary functions is to provide security not only to itself, but also to the connected Parachains. The staking system is a critical focus of the network, and we have one of the most advance staking systems to date.</a:t>
            </a:r>
            <a:br>
              <a:rPr b="0" i="0" lang="en" sz="1200" u="none" cap="none" strike="noStrike">
                <a:solidFill>
                  <a:srgbClr val="000000"/>
                </a:solidFill>
                <a:latin typeface="Inter"/>
                <a:ea typeface="Inter"/>
                <a:cs typeface="Inter"/>
                <a:sym typeface="Inter"/>
              </a:rPr>
            </a:b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NPoS over DPoS to better allocate stake.</a:t>
            </a:r>
            <a:endParaRPr sz="1200">
              <a:latin typeface="Inter"/>
              <a:ea typeface="Inter"/>
              <a:cs typeface="Inter"/>
              <a:sym typeface="Inter"/>
            </a:endParaRPr>
          </a:p>
          <a:p>
            <a:pPr indent="-190500" lvl="1" marL="457200" marR="0" rtl="0" algn="l">
              <a:lnSpc>
                <a:spcPct val="120833"/>
              </a:lnSpc>
              <a:spcBef>
                <a:spcPts val="0"/>
              </a:spcBef>
              <a:spcAft>
                <a:spcPts val="0"/>
              </a:spcAft>
              <a:buSzPts val="1200"/>
              <a:buFont typeface="Inter"/>
              <a:buChar char="○"/>
            </a:pPr>
            <a:r>
              <a:rPr lang="en" sz="1200">
                <a:latin typeface="Inter"/>
                <a:ea typeface="Inter"/>
                <a:cs typeface="Inter"/>
                <a:sym typeface="Inter"/>
              </a:rPr>
              <a:t>At the cost of complexity and scaling.</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Economic incentives to distribute funds evenly across validators.</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Super-linear slashing system to discourage validator centralization.</a:t>
            </a:r>
            <a:endParaRPr sz="1200">
              <a:latin typeface="Inter"/>
              <a:ea typeface="Inter"/>
              <a:cs typeface="Inter"/>
              <a:sym typeface="Inter"/>
            </a:endParaRPr>
          </a:p>
          <a:p>
            <a:pPr indent="-190500" lvl="0" marL="228600" marR="0" rtl="0" algn="l">
              <a:lnSpc>
                <a:spcPct val="120833"/>
              </a:lnSpc>
              <a:spcBef>
                <a:spcPts val="0"/>
              </a:spcBef>
              <a:spcAft>
                <a:spcPts val="0"/>
              </a:spcAft>
              <a:buSzPts val="1200"/>
              <a:buFont typeface="Inter"/>
              <a:buChar char="●"/>
            </a:pPr>
            <a:r>
              <a:rPr lang="en" sz="1200">
                <a:latin typeface="Inter"/>
                <a:ea typeface="Inter"/>
                <a:cs typeface="Inter"/>
                <a:sym typeface="Inter"/>
              </a:rPr>
              <a:t>Actual value being generated by staking, justifying rewards.</a:t>
            </a:r>
            <a:endParaRPr sz="1200">
              <a:latin typeface="Inter"/>
              <a:ea typeface="Inter"/>
              <a:cs typeface="Inter"/>
              <a:sym typeface="Inter"/>
            </a:endParaRPr>
          </a:p>
        </p:txBody>
      </p:sp>
      <p:sp>
        <p:nvSpPr>
          <p:cNvPr id="1023" name="Google Shape;1023;p62"/>
          <p:cNvSpPr/>
          <p:nvPr/>
        </p:nvSpPr>
        <p:spPr>
          <a:xfrm>
            <a:off x="4922287" y="609600"/>
            <a:ext cx="3944100" cy="83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lang="en" sz="2400">
                <a:latin typeface="Inter"/>
                <a:ea typeface="Inter"/>
                <a:cs typeface="Inter"/>
                <a:sym typeface="Inter"/>
              </a:rPr>
              <a:t>Nominated Proof-of-Stake</a:t>
            </a:r>
            <a:endParaRPr b="1" sz="900">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F33"/>
        </a:solidFill>
      </p:bgPr>
    </p:bg>
    <p:spTree>
      <p:nvGrpSpPr>
        <p:cNvPr id="1028" name="Shape 1028"/>
        <p:cNvGrpSpPr/>
        <p:nvPr/>
      </p:nvGrpSpPr>
      <p:grpSpPr>
        <a:xfrm>
          <a:off x="0" y="0"/>
          <a:ext cx="0" cy="0"/>
          <a:chOff x="0" y="0"/>
          <a:chExt cx="0" cy="0"/>
        </a:xfrm>
      </p:grpSpPr>
      <p:pic>
        <p:nvPicPr>
          <p:cNvPr descr="preencoded.png" id="1029" name="Google Shape;1029;p63"/>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descr="preencoded.png" id="1030" name="Google Shape;1030;p63"/>
          <p:cNvPicPr preferRelativeResize="0"/>
          <p:nvPr/>
        </p:nvPicPr>
        <p:blipFill rotWithShape="1">
          <a:blip r:embed="rId4">
            <a:alphaModFix/>
          </a:blip>
          <a:srcRect b="0" l="0" r="0" t="0"/>
          <a:stretch/>
        </p:blipFill>
        <p:spPr>
          <a:xfrm>
            <a:off x="4643438" y="1366838"/>
            <a:ext cx="4500563" cy="3776663"/>
          </a:xfrm>
          <a:prstGeom prst="rect">
            <a:avLst/>
          </a:prstGeom>
          <a:noFill/>
          <a:ln>
            <a:noFill/>
          </a:ln>
        </p:spPr>
      </p:pic>
      <p:sp>
        <p:nvSpPr>
          <p:cNvPr id="1031" name="Google Shape;1031;p63"/>
          <p:cNvSpPr/>
          <p:nvPr/>
        </p:nvSpPr>
        <p:spPr>
          <a:xfrm>
            <a:off x="519113" y="1747838"/>
            <a:ext cx="4338600" cy="1647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100"/>
              <a:buFont typeface="Arial"/>
              <a:buNone/>
            </a:pPr>
            <a:r>
              <a:rPr b="1" lang="en" sz="4100">
                <a:latin typeface="Inter"/>
                <a:ea typeface="Inter"/>
                <a:cs typeface="Inter"/>
                <a:sym typeface="Inter"/>
              </a:rPr>
              <a:t>The Ecosystem</a:t>
            </a:r>
            <a:endParaRPr b="0" i="0" sz="4100" u="none" cap="none" strike="noStrik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64"/>
          <p:cNvSpPr/>
          <p:nvPr/>
        </p:nvSpPr>
        <p:spPr>
          <a:xfrm>
            <a:off x="9500" y="0"/>
            <a:ext cx="3914700" cy="5143500"/>
          </a:xfrm>
          <a:prstGeom prst="rect">
            <a:avLst/>
          </a:prstGeom>
          <a:solidFill>
            <a:srgbClr val="3837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38" name="Google Shape;1038;p64"/>
          <p:cNvPicPr preferRelativeResize="0"/>
          <p:nvPr/>
        </p:nvPicPr>
        <p:blipFill rotWithShape="1">
          <a:blip r:embed="rId3">
            <a:alphaModFix/>
          </a:blip>
          <a:srcRect b="0" l="0" r="0" t="0"/>
          <a:stretch/>
        </p:blipFill>
        <p:spPr>
          <a:xfrm>
            <a:off x="0" y="0"/>
            <a:ext cx="9144000" cy="470667"/>
          </a:xfrm>
          <a:prstGeom prst="rect">
            <a:avLst/>
          </a:prstGeom>
          <a:noFill/>
          <a:ln>
            <a:noFill/>
          </a:ln>
        </p:spPr>
      </p:pic>
      <p:sp>
        <p:nvSpPr>
          <p:cNvPr id="1039" name="Google Shape;1039;p64"/>
          <p:cNvSpPr txBox="1"/>
          <p:nvPr/>
        </p:nvSpPr>
        <p:spPr>
          <a:xfrm>
            <a:off x="4386200" y="1308875"/>
            <a:ext cx="4100700" cy="332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600">
                <a:solidFill>
                  <a:srgbClr val="383751"/>
                </a:solidFill>
                <a:latin typeface="Inter Light"/>
                <a:ea typeface="Inter Light"/>
                <a:cs typeface="Inter Light"/>
                <a:sym typeface="Inter Light"/>
              </a:rPr>
              <a:t>DOT is a utility token that serves 3 main purposes beyond transferability:</a:t>
            </a:r>
            <a:endParaRPr sz="1600">
              <a:solidFill>
                <a:srgbClr val="383751"/>
              </a:solidFill>
              <a:latin typeface="Inter Light"/>
              <a:ea typeface="Inter Light"/>
              <a:cs typeface="Inter Light"/>
              <a:sym typeface="Inter Light"/>
            </a:endParaRPr>
          </a:p>
          <a:p>
            <a:pPr indent="-330200" lvl="1" marL="914400" rtl="0" algn="l">
              <a:lnSpc>
                <a:spcPct val="150000"/>
              </a:lnSpc>
              <a:spcBef>
                <a:spcPts val="1200"/>
              </a:spcBef>
              <a:spcAft>
                <a:spcPts val="0"/>
              </a:spcAft>
              <a:buClr>
                <a:srgbClr val="383751"/>
              </a:buClr>
              <a:buSzPts val="1600"/>
              <a:buFont typeface="Inter Light"/>
              <a:buAutoNum type="arabicPeriod"/>
            </a:pPr>
            <a:r>
              <a:rPr lang="en" sz="1600">
                <a:solidFill>
                  <a:srgbClr val="383751"/>
                </a:solidFill>
                <a:latin typeface="Inter Light"/>
                <a:ea typeface="Inter Light"/>
                <a:cs typeface="Inter Light"/>
                <a:sym typeface="Inter Light"/>
              </a:rPr>
              <a:t>Purchasing Blockspace</a:t>
            </a:r>
            <a:endParaRPr sz="1600">
              <a:solidFill>
                <a:srgbClr val="383751"/>
              </a:solidFill>
              <a:latin typeface="Inter Light"/>
              <a:ea typeface="Inter Light"/>
              <a:cs typeface="Inter Light"/>
              <a:sym typeface="Inter Light"/>
            </a:endParaRPr>
          </a:p>
          <a:p>
            <a:pPr indent="-330200" lvl="1" marL="914400" rtl="0" algn="l">
              <a:lnSpc>
                <a:spcPct val="150000"/>
              </a:lnSpc>
              <a:spcBef>
                <a:spcPts val="0"/>
              </a:spcBef>
              <a:spcAft>
                <a:spcPts val="0"/>
              </a:spcAft>
              <a:buClr>
                <a:srgbClr val="383751"/>
              </a:buClr>
              <a:buSzPts val="1600"/>
              <a:buFont typeface="Inter Light"/>
              <a:buAutoNum type="arabicPeriod"/>
            </a:pPr>
            <a:r>
              <a:rPr lang="en" sz="1600">
                <a:solidFill>
                  <a:srgbClr val="383751"/>
                </a:solidFill>
                <a:latin typeface="Inter Light"/>
                <a:ea typeface="Inter Light"/>
                <a:cs typeface="Inter Light"/>
                <a:sym typeface="Inter Light"/>
              </a:rPr>
              <a:t>Securing the Network (Staking)</a:t>
            </a:r>
            <a:endParaRPr sz="1600">
              <a:solidFill>
                <a:srgbClr val="383751"/>
              </a:solidFill>
              <a:latin typeface="Inter Light"/>
              <a:ea typeface="Inter Light"/>
              <a:cs typeface="Inter Light"/>
              <a:sym typeface="Inter Light"/>
            </a:endParaRPr>
          </a:p>
          <a:p>
            <a:pPr indent="-330200" lvl="1" marL="914400" rtl="0" algn="l">
              <a:lnSpc>
                <a:spcPct val="150000"/>
              </a:lnSpc>
              <a:spcBef>
                <a:spcPts val="0"/>
              </a:spcBef>
              <a:spcAft>
                <a:spcPts val="0"/>
              </a:spcAft>
              <a:buClr>
                <a:srgbClr val="383751"/>
              </a:buClr>
              <a:buSzPts val="1600"/>
              <a:buFont typeface="Inter Light"/>
              <a:buAutoNum type="arabicPeriod"/>
            </a:pPr>
            <a:r>
              <a:rPr lang="en" sz="1600">
                <a:solidFill>
                  <a:srgbClr val="383751"/>
                </a:solidFill>
                <a:latin typeface="Inter Light"/>
                <a:ea typeface="Inter Light"/>
                <a:cs typeface="Inter Light"/>
                <a:sym typeface="Inter Light"/>
              </a:rPr>
              <a:t>On-Chain Governance</a:t>
            </a:r>
            <a:endParaRPr sz="1600">
              <a:solidFill>
                <a:srgbClr val="383751"/>
              </a:solidFill>
              <a:latin typeface="Inter Light"/>
              <a:ea typeface="Inter Light"/>
              <a:cs typeface="Inter Light"/>
              <a:sym typeface="Inter Light"/>
            </a:endParaRPr>
          </a:p>
          <a:p>
            <a:pPr indent="0" lvl="0" marL="0" rtl="0" algn="l">
              <a:lnSpc>
                <a:spcPct val="150000"/>
              </a:lnSpc>
              <a:spcBef>
                <a:spcPts val="1200"/>
              </a:spcBef>
              <a:spcAft>
                <a:spcPts val="1200"/>
              </a:spcAft>
              <a:buNone/>
            </a:pPr>
            <a:r>
              <a:rPr lang="en" sz="1600">
                <a:solidFill>
                  <a:srgbClr val="383751"/>
                </a:solidFill>
                <a:latin typeface="Inter Light"/>
                <a:ea typeface="Inter Light"/>
                <a:cs typeface="Inter Light"/>
                <a:sym typeface="Inter Light"/>
              </a:rPr>
              <a:t>Flexible and secure blockspace is valuable, thus the DOT token has </a:t>
            </a:r>
            <a:r>
              <a:rPr b="1" lang="en" sz="1600">
                <a:solidFill>
                  <a:srgbClr val="383751"/>
                </a:solidFill>
                <a:latin typeface="Inter"/>
                <a:ea typeface="Inter"/>
                <a:cs typeface="Inter"/>
                <a:sym typeface="Inter"/>
              </a:rPr>
              <a:t>intrinsic value and utility</a:t>
            </a:r>
            <a:r>
              <a:rPr lang="en" sz="1600">
                <a:solidFill>
                  <a:srgbClr val="383751"/>
                </a:solidFill>
                <a:latin typeface="Inter Light"/>
                <a:ea typeface="Inter Light"/>
                <a:cs typeface="Inter Light"/>
                <a:sym typeface="Inter Light"/>
              </a:rPr>
              <a:t>.</a:t>
            </a:r>
            <a:endParaRPr sz="1600">
              <a:solidFill>
                <a:srgbClr val="383751"/>
              </a:solidFill>
              <a:latin typeface="Inter Light"/>
              <a:ea typeface="Inter Light"/>
              <a:cs typeface="Inter Light"/>
              <a:sym typeface="Inter Light"/>
            </a:endParaRPr>
          </a:p>
        </p:txBody>
      </p:sp>
      <p:sp>
        <p:nvSpPr>
          <p:cNvPr id="1040" name="Google Shape;1040;p64"/>
          <p:cNvSpPr/>
          <p:nvPr/>
        </p:nvSpPr>
        <p:spPr>
          <a:xfrm>
            <a:off x="4386188" y="470669"/>
            <a:ext cx="4557900" cy="838200"/>
          </a:xfrm>
          <a:prstGeom prst="rect">
            <a:avLst/>
          </a:prstGeom>
          <a:noFill/>
          <a:ln>
            <a:noFill/>
          </a:ln>
        </p:spPr>
        <p:txBody>
          <a:bodyPr anchorCtr="0" anchor="ctr" bIns="0" lIns="0" spcFirstLastPara="1" rIns="0" wrap="square" tIns="0">
            <a:noAutofit/>
          </a:bodyPr>
          <a:lstStyle/>
          <a:p>
            <a:pPr indent="0" lvl="0" marL="0" rtl="0" algn="l">
              <a:lnSpc>
                <a:spcPct val="120312"/>
              </a:lnSpc>
              <a:spcBef>
                <a:spcPts val="0"/>
              </a:spcBef>
              <a:spcAft>
                <a:spcPts val="0"/>
              </a:spcAft>
              <a:buClr>
                <a:schemeClr val="dk1"/>
              </a:buClr>
              <a:buSzPts val="2400"/>
              <a:buFont typeface="Arial"/>
              <a:buNone/>
            </a:pPr>
            <a:r>
              <a:rPr b="1" lang="en" sz="3000">
                <a:solidFill>
                  <a:schemeClr val="dk1"/>
                </a:solidFill>
                <a:latin typeface="Inter"/>
                <a:ea typeface="Inter"/>
                <a:cs typeface="Inter"/>
                <a:sym typeface="Inter"/>
              </a:rPr>
              <a:t>The DOT Token</a:t>
            </a:r>
            <a:endParaRPr b="0" i="0" sz="3000" u="none" cap="none" strike="noStrike">
              <a:solidFill>
                <a:schemeClr val="dk1"/>
              </a:solidFill>
              <a:latin typeface="Calibri"/>
              <a:ea typeface="Calibri"/>
              <a:cs typeface="Calibri"/>
              <a:sym typeface="Calibri"/>
            </a:endParaRPr>
          </a:p>
        </p:txBody>
      </p:sp>
      <p:pic>
        <p:nvPicPr>
          <p:cNvPr id="1041" name="Google Shape;1041;p64"/>
          <p:cNvPicPr preferRelativeResize="0"/>
          <p:nvPr/>
        </p:nvPicPr>
        <p:blipFill rotWithShape="1">
          <a:blip r:embed="rId4">
            <a:alphaModFix/>
          </a:blip>
          <a:srcRect b="5695" l="0" r="0" t="0"/>
          <a:stretch/>
        </p:blipFill>
        <p:spPr>
          <a:xfrm>
            <a:off x="42800" y="647700"/>
            <a:ext cx="3848100" cy="3629025"/>
          </a:xfrm>
          <a:prstGeom prst="rect">
            <a:avLst/>
          </a:prstGeom>
          <a:noFill/>
          <a:ln>
            <a:noFill/>
          </a:ln>
          <a:effectLst>
            <a:reflection blurRad="0" dir="0" dist="0" endA="0" endPos="19000" fadeDir="5400012" kx="0" rotWithShape="0" algn="bl" stA="60000"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pic>
        <p:nvPicPr>
          <p:cNvPr descr="preencoded.png" id="130" name="Google Shape;130;p29"/>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131" name="Google Shape;131;p29"/>
          <p:cNvPicPr preferRelativeResize="0"/>
          <p:nvPr/>
        </p:nvPicPr>
        <p:blipFill>
          <a:blip r:embed="rId4">
            <a:alphaModFix/>
          </a:blip>
          <a:stretch>
            <a:fillRect/>
          </a:stretch>
        </p:blipFill>
        <p:spPr>
          <a:xfrm>
            <a:off x="146650" y="1077370"/>
            <a:ext cx="1982365" cy="1982365"/>
          </a:xfrm>
          <a:prstGeom prst="rect">
            <a:avLst/>
          </a:prstGeom>
          <a:noFill/>
          <a:ln>
            <a:noFill/>
          </a:ln>
        </p:spPr>
      </p:pic>
      <p:pic>
        <p:nvPicPr>
          <p:cNvPr id="132" name="Google Shape;132;p29"/>
          <p:cNvPicPr preferRelativeResize="0"/>
          <p:nvPr/>
        </p:nvPicPr>
        <p:blipFill>
          <a:blip r:embed="rId4">
            <a:alphaModFix/>
          </a:blip>
          <a:stretch>
            <a:fillRect/>
          </a:stretch>
        </p:blipFill>
        <p:spPr>
          <a:xfrm>
            <a:off x="2129013" y="1077370"/>
            <a:ext cx="1982365" cy="1982365"/>
          </a:xfrm>
          <a:prstGeom prst="rect">
            <a:avLst/>
          </a:prstGeom>
          <a:noFill/>
          <a:ln>
            <a:noFill/>
          </a:ln>
        </p:spPr>
      </p:pic>
      <p:pic>
        <p:nvPicPr>
          <p:cNvPr id="133" name="Google Shape;133;p29"/>
          <p:cNvPicPr preferRelativeResize="0"/>
          <p:nvPr/>
        </p:nvPicPr>
        <p:blipFill>
          <a:blip r:embed="rId4">
            <a:alphaModFix/>
          </a:blip>
          <a:stretch>
            <a:fillRect/>
          </a:stretch>
        </p:blipFill>
        <p:spPr>
          <a:xfrm>
            <a:off x="146650" y="3059733"/>
            <a:ext cx="1982365" cy="1982365"/>
          </a:xfrm>
          <a:prstGeom prst="rect">
            <a:avLst/>
          </a:prstGeom>
          <a:noFill/>
          <a:ln>
            <a:noFill/>
          </a:ln>
        </p:spPr>
      </p:pic>
      <p:pic>
        <p:nvPicPr>
          <p:cNvPr id="134" name="Google Shape;134;p29"/>
          <p:cNvPicPr preferRelativeResize="0"/>
          <p:nvPr/>
        </p:nvPicPr>
        <p:blipFill>
          <a:blip r:embed="rId4">
            <a:alphaModFix/>
          </a:blip>
          <a:stretch>
            <a:fillRect/>
          </a:stretch>
        </p:blipFill>
        <p:spPr>
          <a:xfrm>
            <a:off x="2129013" y="3059733"/>
            <a:ext cx="1982365" cy="1982365"/>
          </a:xfrm>
          <a:prstGeom prst="rect">
            <a:avLst/>
          </a:prstGeom>
          <a:noFill/>
          <a:ln>
            <a:noFill/>
          </a:ln>
        </p:spPr>
      </p:pic>
      <p:pic>
        <p:nvPicPr>
          <p:cNvPr id="135" name="Google Shape;135;p29"/>
          <p:cNvPicPr preferRelativeResize="0"/>
          <p:nvPr/>
        </p:nvPicPr>
        <p:blipFill rotWithShape="1">
          <a:blip r:embed="rId4">
            <a:alphaModFix/>
          </a:blip>
          <a:srcRect b="0" l="0" r="89697" t="0"/>
          <a:stretch/>
        </p:blipFill>
        <p:spPr>
          <a:xfrm>
            <a:off x="4111375" y="1077375"/>
            <a:ext cx="204237" cy="1982365"/>
          </a:xfrm>
          <a:prstGeom prst="rect">
            <a:avLst/>
          </a:prstGeom>
          <a:noFill/>
          <a:ln>
            <a:noFill/>
          </a:ln>
        </p:spPr>
      </p:pic>
      <p:pic>
        <p:nvPicPr>
          <p:cNvPr id="136" name="Google Shape;136;p29"/>
          <p:cNvPicPr preferRelativeResize="0"/>
          <p:nvPr/>
        </p:nvPicPr>
        <p:blipFill rotWithShape="1">
          <a:blip r:embed="rId4">
            <a:alphaModFix/>
          </a:blip>
          <a:srcRect b="0" l="0" r="89697" t="0"/>
          <a:stretch/>
        </p:blipFill>
        <p:spPr>
          <a:xfrm>
            <a:off x="4111375" y="3059738"/>
            <a:ext cx="204237" cy="1982365"/>
          </a:xfrm>
          <a:prstGeom prst="rect">
            <a:avLst/>
          </a:prstGeom>
          <a:noFill/>
          <a:ln>
            <a:noFill/>
          </a:ln>
        </p:spPr>
      </p:pic>
      <p:sp>
        <p:nvSpPr>
          <p:cNvPr id="137" name="Google Shape;137;p29"/>
          <p:cNvSpPr/>
          <p:nvPr/>
        </p:nvSpPr>
        <p:spPr>
          <a:xfrm>
            <a:off x="548763" y="2269425"/>
            <a:ext cx="3810000" cy="5529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 name="Google Shape;138;p29"/>
          <p:cNvSpPr/>
          <p:nvPr/>
        </p:nvSpPr>
        <p:spPr>
          <a:xfrm>
            <a:off x="523875" y="2100263"/>
            <a:ext cx="8134500" cy="9432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6800"/>
              <a:buFont typeface="Arial"/>
              <a:buNone/>
            </a:pPr>
            <a:r>
              <a:rPr b="1" lang="en" sz="4800">
                <a:latin typeface="Inter"/>
                <a:ea typeface="Inter"/>
                <a:cs typeface="Inter"/>
                <a:sym typeface="Inter"/>
              </a:rPr>
              <a:t>LESS TRUST  MORE TRUTH</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65"/>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rtl="0" algn="l">
              <a:lnSpc>
                <a:spcPct val="120312"/>
              </a:lnSpc>
              <a:spcBef>
                <a:spcPts val="0"/>
              </a:spcBef>
              <a:spcAft>
                <a:spcPts val="0"/>
              </a:spcAft>
              <a:buClr>
                <a:schemeClr val="dk1"/>
              </a:buClr>
              <a:buSzPts val="2400"/>
              <a:buFont typeface="Arial"/>
              <a:buNone/>
            </a:pPr>
            <a:r>
              <a:rPr b="1" lang="en" sz="3000">
                <a:solidFill>
                  <a:schemeClr val="dk1"/>
                </a:solidFill>
                <a:latin typeface="Inter"/>
                <a:ea typeface="Inter"/>
                <a:cs typeface="Inter"/>
                <a:sym typeface="Inter"/>
              </a:rPr>
              <a:t>Regulatory Clarity</a:t>
            </a:r>
            <a:endParaRPr b="0" i="0" sz="3000" u="none" cap="none" strike="noStrike">
              <a:solidFill>
                <a:schemeClr val="dk1"/>
              </a:solidFill>
              <a:latin typeface="Calibri"/>
              <a:ea typeface="Calibri"/>
              <a:cs typeface="Calibri"/>
              <a:sym typeface="Calibri"/>
            </a:endParaRPr>
          </a:p>
        </p:txBody>
      </p:sp>
      <p:sp>
        <p:nvSpPr>
          <p:cNvPr id="1048" name="Google Shape;1048;p65"/>
          <p:cNvSpPr/>
          <p:nvPr/>
        </p:nvSpPr>
        <p:spPr>
          <a:xfrm>
            <a:off x="622751" y="1611675"/>
            <a:ext cx="3450900" cy="566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500">
                <a:solidFill>
                  <a:srgbClr val="383751"/>
                </a:solidFill>
                <a:latin typeface="Inter Light"/>
                <a:ea typeface="Inter Light"/>
                <a:cs typeface="Inter Light"/>
                <a:sym typeface="Inter Light"/>
              </a:rPr>
              <a:t>The Web3 Foundation has worked with the SEC for nearly 4 years to navigate the DOT token through US financial regulation.</a:t>
            </a:r>
            <a:endParaRPr sz="15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0"/>
              </a:spcAft>
              <a:buClr>
                <a:schemeClr val="dk1"/>
              </a:buClr>
              <a:buSzPts val="1100"/>
              <a:buFont typeface="Arial"/>
              <a:buNone/>
            </a:pPr>
            <a:r>
              <a:rPr lang="en" sz="1500">
                <a:solidFill>
                  <a:srgbClr val="383751"/>
                </a:solidFill>
                <a:latin typeface="Inter Light"/>
                <a:ea typeface="Inter Light"/>
                <a:cs typeface="Inter Light"/>
                <a:sym typeface="Inter Light"/>
              </a:rPr>
              <a:t>As a result, </a:t>
            </a:r>
            <a:r>
              <a:rPr b="1" lang="en" sz="1500">
                <a:solidFill>
                  <a:srgbClr val="383751"/>
                </a:solidFill>
                <a:latin typeface="Inter"/>
                <a:ea typeface="Inter"/>
                <a:cs typeface="Inter"/>
                <a:sym typeface="Inter"/>
              </a:rPr>
              <a:t>DOT token is considered software, not a security.</a:t>
            </a:r>
            <a:endParaRPr b="1" sz="1500">
              <a:solidFill>
                <a:srgbClr val="383751"/>
              </a:solidFill>
              <a:latin typeface="Inter"/>
              <a:ea typeface="Inter"/>
              <a:cs typeface="Inter"/>
              <a:sym typeface="Inter"/>
            </a:endParaRPr>
          </a:p>
          <a:p>
            <a:pPr indent="0" lvl="0" marL="0" rtl="0" algn="l">
              <a:lnSpc>
                <a:spcPct val="115000"/>
              </a:lnSpc>
              <a:spcBef>
                <a:spcPts val="1200"/>
              </a:spcBef>
              <a:spcAft>
                <a:spcPts val="1200"/>
              </a:spcAft>
              <a:buClr>
                <a:schemeClr val="dk1"/>
              </a:buClr>
              <a:buSzPts val="1100"/>
              <a:buFont typeface="Arial"/>
              <a:buNone/>
            </a:pPr>
            <a:r>
              <a:rPr lang="en" sz="1500">
                <a:solidFill>
                  <a:srgbClr val="383751"/>
                </a:solidFill>
                <a:latin typeface="Inter Light"/>
                <a:ea typeface="Inter Light"/>
                <a:cs typeface="Inter Light"/>
                <a:sym typeface="Inter Light"/>
              </a:rPr>
              <a:t>Chief Legal Officer of the Web3 Foundation recently represented Polkadot in front of the Financial Services-Agriculture Subcommittee.</a:t>
            </a:r>
            <a:endParaRPr sz="1500">
              <a:solidFill>
                <a:srgbClr val="383751"/>
              </a:solidFill>
              <a:latin typeface="Inter Light"/>
              <a:ea typeface="Inter Light"/>
              <a:cs typeface="Inter Light"/>
              <a:sym typeface="Inter Light"/>
            </a:endParaRPr>
          </a:p>
        </p:txBody>
      </p:sp>
      <p:pic>
        <p:nvPicPr>
          <p:cNvPr descr="preencoded.png" id="1049" name="Google Shape;1049;p65"/>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1050" name="Google Shape;1050;p65"/>
          <p:cNvPicPr preferRelativeResize="0"/>
          <p:nvPr/>
        </p:nvPicPr>
        <p:blipFill rotWithShape="1">
          <a:blip r:embed="rId4">
            <a:alphaModFix/>
          </a:blip>
          <a:srcRect b="0" l="14530" r="30156" t="0"/>
          <a:stretch/>
        </p:blipFill>
        <p:spPr>
          <a:xfrm>
            <a:off x="4572000" y="0"/>
            <a:ext cx="4557900" cy="5143499"/>
          </a:xfrm>
          <a:prstGeom prst="rect">
            <a:avLst/>
          </a:prstGeom>
          <a:noFill/>
          <a:ln>
            <a:noFill/>
          </a:ln>
        </p:spPr>
      </p:pic>
      <p:sp>
        <p:nvSpPr>
          <p:cNvPr id="1051" name="Google Shape;1051;p65"/>
          <p:cNvSpPr/>
          <p:nvPr/>
        </p:nvSpPr>
        <p:spPr>
          <a:xfrm>
            <a:off x="4791075" y="148538"/>
            <a:ext cx="1467000" cy="146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2" name="Google Shape;1052;p65"/>
          <p:cNvPicPr preferRelativeResize="0"/>
          <p:nvPr/>
        </p:nvPicPr>
        <p:blipFill>
          <a:blip r:embed="rId5">
            <a:alphaModFix/>
          </a:blip>
          <a:stretch>
            <a:fillRect/>
          </a:stretch>
        </p:blipFill>
        <p:spPr>
          <a:xfrm>
            <a:off x="4878200" y="228612"/>
            <a:ext cx="1292730" cy="1306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66"/>
          <p:cNvPicPr preferRelativeResize="0"/>
          <p:nvPr/>
        </p:nvPicPr>
        <p:blipFill>
          <a:blip r:embed="rId3">
            <a:alphaModFix/>
          </a:blip>
          <a:stretch>
            <a:fillRect/>
          </a:stretch>
        </p:blipFill>
        <p:spPr>
          <a:xfrm>
            <a:off x="0" y="0"/>
            <a:ext cx="8984312" cy="5143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descr="preencoded.png" id="1064" name="Google Shape;1064;p67"/>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1065" name="Google Shape;1065;p67"/>
          <p:cNvPicPr preferRelativeResize="0"/>
          <p:nvPr/>
        </p:nvPicPr>
        <p:blipFill rotWithShape="1">
          <a:blip r:embed="rId4">
            <a:alphaModFix/>
          </a:blip>
          <a:srcRect b="0" l="6566" r="3731" t="26024"/>
          <a:stretch/>
        </p:blipFill>
        <p:spPr>
          <a:xfrm>
            <a:off x="351113" y="3369875"/>
            <a:ext cx="4067174" cy="1637725"/>
          </a:xfrm>
          <a:prstGeom prst="rect">
            <a:avLst/>
          </a:prstGeom>
          <a:noFill/>
          <a:ln>
            <a:noFill/>
          </a:ln>
        </p:spPr>
      </p:pic>
      <p:pic>
        <p:nvPicPr>
          <p:cNvPr id="1066" name="Google Shape;1066;p67"/>
          <p:cNvPicPr preferRelativeResize="0"/>
          <p:nvPr/>
        </p:nvPicPr>
        <p:blipFill rotWithShape="1">
          <a:blip r:embed="rId5">
            <a:alphaModFix/>
          </a:blip>
          <a:srcRect b="11658" l="0" r="31995" t="12492"/>
          <a:stretch/>
        </p:blipFill>
        <p:spPr>
          <a:xfrm>
            <a:off x="4494488" y="3369875"/>
            <a:ext cx="2202900" cy="1637724"/>
          </a:xfrm>
          <a:prstGeom prst="rect">
            <a:avLst/>
          </a:prstGeom>
          <a:noFill/>
          <a:ln>
            <a:noFill/>
          </a:ln>
        </p:spPr>
      </p:pic>
      <p:pic>
        <p:nvPicPr>
          <p:cNvPr id="1067" name="Google Shape;1067;p67"/>
          <p:cNvPicPr preferRelativeResize="0"/>
          <p:nvPr/>
        </p:nvPicPr>
        <p:blipFill rotWithShape="1">
          <a:blip r:embed="rId6">
            <a:alphaModFix/>
          </a:blip>
          <a:srcRect b="30468" l="0" r="12388" t="0"/>
          <a:stretch/>
        </p:blipFill>
        <p:spPr>
          <a:xfrm>
            <a:off x="2696888" y="1177575"/>
            <a:ext cx="4000502" cy="2116101"/>
          </a:xfrm>
          <a:prstGeom prst="rect">
            <a:avLst/>
          </a:prstGeom>
          <a:noFill/>
          <a:ln>
            <a:noFill/>
          </a:ln>
        </p:spPr>
      </p:pic>
      <p:pic>
        <p:nvPicPr>
          <p:cNvPr id="1068" name="Google Shape;1068;p67"/>
          <p:cNvPicPr preferRelativeResize="0"/>
          <p:nvPr/>
        </p:nvPicPr>
        <p:blipFill rotWithShape="1">
          <a:blip r:embed="rId7">
            <a:alphaModFix/>
          </a:blip>
          <a:srcRect b="0" l="14254" r="14261" t="0"/>
          <a:stretch/>
        </p:blipFill>
        <p:spPr>
          <a:xfrm>
            <a:off x="351113" y="1177575"/>
            <a:ext cx="2269573" cy="2116101"/>
          </a:xfrm>
          <a:prstGeom prst="rect">
            <a:avLst/>
          </a:prstGeom>
          <a:noFill/>
          <a:ln>
            <a:noFill/>
          </a:ln>
        </p:spPr>
      </p:pic>
      <p:sp>
        <p:nvSpPr>
          <p:cNvPr id="1069" name="Google Shape;1069;p67"/>
          <p:cNvSpPr txBox="1"/>
          <p:nvPr/>
        </p:nvSpPr>
        <p:spPr>
          <a:xfrm>
            <a:off x="0" y="4492825"/>
            <a:ext cx="5305800" cy="554100"/>
          </a:xfrm>
          <a:prstGeom prst="rect">
            <a:avLst/>
          </a:prstGeom>
          <a:solidFill>
            <a:srgbClr val="FF1864"/>
          </a:solid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None/>
            </a:pPr>
            <a:r>
              <a:rPr lang="en" sz="2400">
                <a:solidFill>
                  <a:srgbClr val="FFFFFF"/>
                </a:solidFill>
                <a:latin typeface="IBM Plex Sans"/>
                <a:ea typeface="IBM Plex Sans"/>
                <a:cs typeface="IBM Plex Sans"/>
                <a:sym typeface="IBM Plex Sans"/>
              </a:rPr>
              <a:t>https://polkadot.network/academy/</a:t>
            </a:r>
            <a:endParaRPr sz="2400">
              <a:solidFill>
                <a:srgbClr val="FFFFFF"/>
              </a:solidFill>
              <a:latin typeface="IBM Plex Sans"/>
              <a:ea typeface="IBM Plex Sans"/>
              <a:cs typeface="IBM Plex Sans"/>
              <a:sym typeface="IBM Plex Sans"/>
            </a:endParaRPr>
          </a:p>
        </p:txBody>
      </p:sp>
      <p:sp>
        <p:nvSpPr>
          <p:cNvPr id="1070" name="Google Shape;1070;p67"/>
          <p:cNvSpPr/>
          <p:nvPr/>
        </p:nvSpPr>
        <p:spPr>
          <a:xfrm>
            <a:off x="1867805" y="339375"/>
            <a:ext cx="6278100" cy="838200"/>
          </a:xfrm>
          <a:prstGeom prst="rect">
            <a:avLst/>
          </a:prstGeom>
          <a:noFill/>
          <a:ln>
            <a:noFill/>
          </a:ln>
        </p:spPr>
        <p:txBody>
          <a:bodyPr anchorCtr="0" anchor="ctr" bIns="0" lIns="0" spcFirstLastPara="1" rIns="0" wrap="square" tIns="0">
            <a:noAutofit/>
          </a:bodyPr>
          <a:lstStyle/>
          <a:p>
            <a:pPr indent="0" lvl="0" marL="0" marR="0" rtl="0" algn="r">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and growing even faster…</a:t>
            </a:r>
            <a:endParaRPr b="0" i="0" sz="3000" u="none" cap="none" strike="noStrike">
              <a:solidFill>
                <a:schemeClr val="dk1"/>
              </a:solidFill>
              <a:latin typeface="Calibri"/>
              <a:ea typeface="Calibri"/>
              <a:cs typeface="Calibri"/>
              <a:sym typeface="Calibri"/>
            </a:endParaRPr>
          </a:p>
        </p:txBody>
      </p:sp>
      <p:sp>
        <p:nvSpPr>
          <p:cNvPr id="1071" name="Google Shape;1071;p67"/>
          <p:cNvSpPr/>
          <p:nvPr/>
        </p:nvSpPr>
        <p:spPr>
          <a:xfrm>
            <a:off x="6773625" y="1737605"/>
            <a:ext cx="2019300" cy="469800"/>
          </a:xfrm>
          <a:prstGeom prst="rect">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Inter"/>
                <a:ea typeface="Inter"/>
                <a:cs typeface="Inter"/>
                <a:sym typeface="Inter"/>
              </a:rPr>
              <a:t>5 Weeks, In-Person</a:t>
            </a:r>
            <a:endParaRPr sz="1500">
              <a:solidFill>
                <a:schemeClr val="lt1"/>
              </a:solidFill>
              <a:latin typeface="Inter"/>
              <a:ea typeface="Inter"/>
              <a:cs typeface="Inter"/>
              <a:sym typeface="Inter"/>
            </a:endParaRPr>
          </a:p>
        </p:txBody>
      </p:sp>
      <p:sp>
        <p:nvSpPr>
          <p:cNvPr id="1072" name="Google Shape;1072;p67"/>
          <p:cNvSpPr/>
          <p:nvPr/>
        </p:nvSpPr>
        <p:spPr>
          <a:xfrm>
            <a:off x="6773625" y="3417694"/>
            <a:ext cx="2019300" cy="4698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a:ea typeface="Inter"/>
                <a:cs typeface="Inter"/>
                <a:sym typeface="Inter"/>
              </a:rPr>
              <a:t>~70 Students*</a:t>
            </a:r>
            <a:endParaRPr sz="1500">
              <a:latin typeface="Inter"/>
              <a:ea typeface="Inter"/>
              <a:cs typeface="Inter"/>
              <a:sym typeface="Inter"/>
            </a:endParaRPr>
          </a:p>
        </p:txBody>
      </p:sp>
      <p:sp>
        <p:nvSpPr>
          <p:cNvPr id="1073" name="Google Shape;1073;p67"/>
          <p:cNvSpPr/>
          <p:nvPr/>
        </p:nvSpPr>
        <p:spPr>
          <a:xfrm>
            <a:off x="6773625" y="2857664"/>
            <a:ext cx="2019300" cy="4698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a:ea typeface="Inter"/>
                <a:cs typeface="Inter"/>
                <a:sym typeface="Inter"/>
              </a:rPr>
              <a:t>~800 Applicants*</a:t>
            </a:r>
            <a:endParaRPr sz="1500">
              <a:latin typeface="Inter"/>
              <a:ea typeface="Inter"/>
              <a:cs typeface="Inter"/>
              <a:sym typeface="Inter"/>
            </a:endParaRPr>
          </a:p>
        </p:txBody>
      </p:sp>
      <p:sp>
        <p:nvSpPr>
          <p:cNvPr id="1074" name="Google Shape;1074;p67"/>
          <p:cNvSpPr/>
          <p:nvPr/>
        </p:nvSpPr>
        <p:spPr>
          <a:xfrm>
            <a:off x="6773625" y="3977724"/>
            <a:ext cx="2019300" cy="4698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a:ea typeface="Inter"/>
                <a:cs typeface="Inter"/>
                <a:sym typeface="Inter"/>
              </a:rPr>
              <a:t>~40 Graduates*</a:t>
            </a:r>
            <a:endParaRPr sz="1500">
              <a:latin typeface="Inter"/>
              <a:ea typeface="Inter"/>
              <a:cs typeface="Inter"/>
              <a:sym typeface="Inter"/>
            </a:endParaRPr>
          </a:p>
        </p:txBody>
      </p:sp>
      <p:sp>
        <p:nvSpPr>
          <p:cNvPr id="1075" name="Google Shape;1075;p67"/>
          <p:cNvSpPr/>
          <p:nvPr/>
        </p:nvSpPr>
        <p:spPr>
          <a:xfrm>
            <a:off x="6773625" y="4537754"/>
            <a:ext cx="2019300" cy="46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a:ea typeface="Inter"/>
                <a:cs typeface="Inter"/>
                <a:sym typeface="Inter"/>
              </a:rPr>
              <a:t>~20 Hires*</a:t>
            </a:r>
            <a:endParaRPr sz="1500">
              <a:latin typeface="Inter"/>
              <a:ea typeface="Inter"/>
              <a:cs typeface="Inter"/>
              <a:sym typeface="Inter"/>
            </a:endParaRPr>
          </a:p>
        </p:txBody>
      </p:sp>
      <p:sp>
        <p:nvSpPr>
          <p:cNvPr id="1076" name="Google Shape;1076;p67"/>
          <p:cNvSpPr/>
          <p:nvPr/>
        </p:nvSpPr>
        <p:spPr>
          <a:xfrm>
            <a:off x="6773625" y="2297635"/>
            <a:ext cx="2019300" cy="469800"/>
          </a:xfrm>
          <a:prstGeom prst="rect">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Inter"/>
                <a:ea typeface="Inter"/>
                <a:cs typeface="Inter"/>
                <a:sym typeface="Inter"/>
              </a:rPr>
              <a:t>8 Modules</a:t>
            </a:r>
            <a:endParaRPr sz="1500">
              <a:solidFill>
                <a:schemeClr val="lt1"/>
              </a:solidFill>
              <a:latin typeface="Inter"/>
              <a:ea typeface="Inter"/>
              <a:cs typeface="Inter"/>
              <a:sym typeface="Inter"/>
            </a:endParaRPr>
          </a:p>
        </p:txBody>
      </p:sp>
      <p:sp>
        <p:nvSpPr>
          <p:cNvPr id="1077" name="Google Shape;1077;p67"/>
          <p:cNvSpPr/>
          <p:nvPr/>
        </p:nvSpPr>
        <p:spPr>
          <a:xfrm>
            <a:off x="6773663" y="1177575"/>
            <a:ext cx="2019300" cy="469800"/>
          </a:xfrm>
          <a:prstGeom prst="rect">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Inter"/>
                <a:ea typeface="Inter"/>
                <a:cs typeface="Inter"/>
                <a:sym typeface="Inter"/>
              </a:rPr>
              <a:t>3 Global Cohorts</a:t>
            </a:r>
            <a:endParaRPr sz="1500">
              <a:solidFill>
                <a:schemeClr val="lt1"/>
              </a:solidFill>
              <a:latin typeface="Inter"/>
              <a:ea typeface="Inter"/>
              <a:cs typeface="Inter"/>
              <a:sym typeface="Inter"/>
            </a:endParaRPr>
          </a:p>
        </p:txBody>
      </p:sp>
      <p:sp>
        <p:nvSpPr>
          <p:cNvPr id="1078" name="Google Shape;1078;p67"/>
          <p:cNvSpPr/>
          <p:nvPr/>
        </p:nvSpPr>
        <p:spPr>
          <a:xfrm rot="-5400000">
            <a:off x="7910675" y="3870550"/>
            <a:ext cx="2019300" cy="2547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lang="en" sz="1200">
                <a:latin typeface="Inter"/>
                <a:ea typeface="Inter"/>
                <a:cs typeface="Inter"/>
                <a:sym typeface="Inter"/>
              </a:rPr>
              <a:t>* per cohort</a:t>
            </a:r>
            <a:endParaRPr i="0" sz="1200" u="none" cap="none" strike="noStrike">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id="1083" name="Google Shape;1083;p68"/>
          <p:cNvPicPr preferRelativeResize="0"/>
          <p:nvPr/>
        </p:nvPicPr>
        <p:blipFill>
          <a:blip r:embed="rId3">
            <a:alphaModFix/>
          </a:blip>
          <a:stretch>
            <a:fillRect/>
          </a:stretch>
        </p:blipFill>
        <p:spPr>
          <a:xfrm>
            <a:off x="385763" y="528625"/>
            <a:ext cx="8372476" cy="4289424"/>
          </a:xfrm>
          <a:prstGeom prst="rect">
            <a:avLst/>
          </a:prstGeom>
          <a:noFill/>
          <a:ln>
            <a:noFill/>
          </a:ln>
        </p:spPr>
      </p:pic>
      <p:sp>
        <p:nvSpPr>
          <p:cNvPr id="1084" name="Google Shape;1084;p68"/>
          <p:cNvSpPr/>
          <p:nvPr/>
        </p:nvSpPr>
        <p:spPr>
          <a:xfrm>
            <a:off x="927550" y="0"/>
            <a:ext cx="7759200" cy="838200"/>
          </a:xfrm>
          <a:prstGeom prst="rect">
            <a:avLst/>
          </a:prstGeom>
          <a:noFill/>
          <a:ln>
            <a:noFill/>
          </a:ln>
        </p:spPr>
        <p:txBody>
          <a:bodyPr anchorCtr="0" anchor="ctr" bIns="0" lIns="0" spcFirstLastPara="1" rIns="0" wrap="square" tIns="0">
            <a:noAutofit/>
          </a:bodyPr>
          <a:lstStyle/>
          <a:p>
            <a:pPr indent="0" lvl="0" marL="0" rtl="0" algn="l">
              <a:lnSpc>
                <a:spcPct val="120312"/>
              </a:lnSpc>
              <a:spcBef>
                <a:spcPts val="0"/>
              </a:spcBef>
              <a:spcAft>
                <a:spcPts val="0"/>
              </a:spcAft>
              <a:buClr>
                <a:schemeClr val="dk1"/>
              </a:buClr>
              <a:buSzPts val="2400"/>
              <a:buFont typeface="Arial"/>
              <a:buNone/>
            </a:pPr>
            <a:r>
              <a:rPr b="1" lang="en" sz="3000">
                <a:solidFill>
                  <a:schemeClr val="dk1"/>
                </a:solidFill>
                <a:latin typeface="Inter"/>
                <a:ea typeface="Inter"/>
                <a:cs typeface="Inter"/>
                <a:sym typeface="Inter"/>
              </a:rPr>
              <a:t>Polkadot is the Greenest Blockchain</a:t>
            </a:r>
            <a:endParaRPr b="0" i="0" sz="3000" u="none" cap="none" strike="noStrike">
              <a:solidFill>
                <a:schemeClr val="dk1"/>
              </a:solidFill>
              <a:latin typeface="Calibri"/>
              <a:ea typeface="Calibri"/>
              <a:cs typeface="Calibri"/>
              <a:sym typeface="Calibri"/>
            </a:endParaRPr>
          </a:p>
        </p:txBody>
      </p:sp>
      <p:sp>
        <p:nvSpPr>
          <p:cNvPr id="1085" name="Google Shape;1085;p68"/>
          <p:cNvSpPr/>
          <p:nvPr/>
        </p:nvSpPr>
        <p:spPr>
          <a:xfrm>
            <a:off x="0" y="4745400"/>
            <a:ext cx="9144000" cy="398100"/>
          </a:xfrm>
          <a:prstGeom prst="rect">
            <a:avLst/>
          </a:prstGeom>
          <a:noFill/>
          <a:ln>
            <a:noFill/>
          </a:ln>
        </p:spPr>
        <p:txBody>
          <a:bodyPr anchorCtr="0" anchor="ctr" bIns="0" lIns="0" spcFirstLastPara="1" rIns="0" wrap="square" tIns="0">
            <a:noAutofit/>
          </a:bodyPr>
          <a:lstStyle/>
          <a:p>
            <a:pPr indent="0" lvl="0" marL="381000" marR="381000" rtl="0" algn="ctr">
              <a:lnSpc>
                <a:spcPct val="115000"/>
              </a:lnSpc>
              <a:spcBef>
                <a:spcPts val="1200"/>
              </a:spcBef>
              <a:spcAft>
                <a:spcPts val="1200"/>
              </a:spcAft>
              <a:buClr>
                <a:schemeClr val="dk1"/>
              </a:buClr>
              <a:buSzPts val="1100"/>
              <a:buFont typeface="Arial"/>
              <a:buNone/>
            </a:pPr>
            <a:r>
              <a:rPr lang="en" sz="1000">
                <a:solidFill>
                  <a:srgbClr val="383751"/>
                </a:solidFill>
                <a:latin typeface="Inter Light"/>
                <a:ea typeface="Inter Light"/>
                <a:cs typeface="Inter Light"/>
                <a:sym typeface="Inter Light"/>
              </a:rPr>
              <a:t>Figure 4: Yearly electricity consumption for Bitcoin, Ethereum, Proof of Stake networks Polkadot, Tezos, Avalanche, Algorand, Cardano and Solana, and an average US household in kWh. Logarithmic scale. (July 2022, Crypto Carbon Rating </a:t>
            </a:r>
            <a:r>
              <a:rPr lang="en" sz="1000">
                <a:solidFill>
                  <a:srgbClr val="383751"/>
                </a:solidFill>
                <a:latin typeface="Inter Light"/>
                <a:ea typeface="Inter Light"/>
                <a:cs typeface="Inter Light"/>
                <a:sym typeface="Inter Light"/>
              </a:rPr>
              <a:t>Institute</a:t>
            </a:r>
            <a:r>
              <a:rPr lang="en" sz="1000">
                <a:solidFill>
                  <a:srgbClr val="383751"/>
                </a:solidFill>
                <a:latin typeface="Inter Light"/>
                <a:ea typeface="Inter Light"/>
                <a:cs typeface="Inter Light"/>
                <a:sym typeface="Inter Light"/>
              </a:rPr>
              <a:t>)</a:t>
            </a:r>
            <a:endParaRPr sz="1000">
              <a:solidFill>
                <a:srgbClr val="383751"/>
              </a:solidFill>
              <a:latin typeface="Inter Light"/>
              <a:ea typeface="Inter Light"/>
              <a:cs typeface="Inter Light"/>
              <a:sym typeface="Inter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6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70"/>
          <p:cNvSpPr/>
          <p:nvPr/>
        </p:nvSpPr>
        <p:spPr>
          <a:xfrm>
            <a:off x="3832075" y="697275"/>
            <a:ext cx="46974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Beyond the Relay Chain</a:t>
            </a:r>
            <a:endParaRPr b="0" i="0" sz="3000" u="none" cap="none" strike="noStrike">
              <a:solidFill>
                <a:schemeClr val="dk1"/>
              </a:solidFill>
              <a:latin typeface="Calibri"/>
              <a:ea typeface="Calibri"/>
              <a:cs typeface="Calibri"/>
              <a:sym typeface="Calibri"/>
            </a:endParaRPr>
          </a:p>
        </p:txBody>
      </p:sp>
      <p:sp>
        <p:nvSpPr>
          <p:cNvPr id="1097" name="Google Shape;1097;p70"/>
          <p:cNvSpPr/>
          <p:nvPr/>
        </p:nvSpPr>
        <p:spPr>
          <a:xfrm>
            <a:off x="3832075" y="1535475"/>
            <a:ext cx="5064300" cy="2393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600"/>
              <a:buFont typeface="Arial"/>
              <a:buNone/>
            </a:pPr>
            <a:r>
              <a:rPr lang="en" sz="1800">
                <a:solidFill>
                  <a:srgbClr val="383751"/>
                </a:solidFill>
                <a:latin typeface="Inter Light"/>
                <a:ea typeface="Inter Light"/>
                <a:cs typeface="Inter Light"/>
                <a:sym typeface="Inter Light"/>
              </a:rPr>
              <a:t>The Polkadot Network is often misrepresented by just the Relay Chain and the DOT token.</a:t>
            </a:r>
            <a:endParaRPr sz="1800">
              <a:solidFill>
                <a:srgbClr val="383751"/>
              </a:solidFill>
              <a:latin typeface="Inter Light"/>
              <a:ea typeface="Inter Light"/>
              <a:cs typeface="Inter Light"/>
              <a:sym typeface="Inter Light"/>
            </a:endParaRPr>
          </a:p>
          <a:p>
            <a:pPr indent="0" lvl="0" marL="0" rtl="0" algn="l">
              <a:lnSpc>
                <a:spcPct val="115000"/>
              </a:lnSpc>
              <a:spcBef>
                <a:spcPts val="600"/>
              </a:spcBef>
              <a:spcAft>
                <a:spcPts val="0"/>
              </a:spcAft>
              <a:buClr>
                <a:schemeClr val="dk1"/>
              </a:buClr>
              <a:buSzPts val="600"/>
              <a:buFont typeface="Arial"/>
              <a:buNone/>
            </a:pPr>
            <a:r>
              <a:rPr lang="en" sz="1800">
                <a:solidFill>
                  <a:srgbClr val="383751"/>
                </a:solidFill>
                <a:latin typeface="Inter Light"/>
                <a:ea typeface="Inter Light"/>
                <a:cs typeface="Inter Light"/>
                <a:sym typeface="Inter Light"/>
              </a:rPr>
              <a:t>However, Polkadot is really the entire ecosystem of:</a:t>
            </a:r>
            <a:endParaRPr sz="1800">
              <a:solidFill>
                <a:srgbClr val="383751"/>
              </a:solidFill>
              <a:latin typeface="Inter Light"/>
              <a:ea typeface="Inter Light"/>
              <a:cs typeface="Inter Light"/>
              <a:sym typeface="Inter Light"/>
            </a:endParaRPr>
          </a:p>
          <a:p>
            <a:pPr indent="-342900" lvl="0" marL="457200" rtl="0" algn="l">
              <a:lnSpc>
                <a:spcPct val="115000"/>
              </a:lnSpc>
              <a:spcBef>
                <a:spcPts val="600"/>
              </a:spcBef>
              <a:spcAft>
                <a:spcPts val="0"/>
              </a:spcAft>
              <a:buClr>
                <a:srgbClr val="383751"/>
              </a:buClr>
              <a:buSzPts val="1800"/>
              <a:buFont typeface="Inter Light"/>
              <a:buChar char="-"/>
            </a:pPr>
            <a:r>
              <a:rPr b="1" lang="en" sz="1800">
                <a:solidFill>
                  <a:srgbClr val="383751"/>
                </a:solidFill>
                <a:latin typeface="Inter"/>
                <a:ea typeface="Inter"/>
                <a:cs typeface="Inter"/>
                <a:sym typeface="Inter"/>
              </a:rPr>
              <a:t>Parachains</a:t>
            </a:r>
            <a:r>
              <a:rPr lang="en" sz="1800">
                <a:solidFill>
                  <a:srgbClr val="383751"/>
                </a:solidFill>
                <a:latin typeface="Inter Light"/>
                <a:ea typeface="Inter Light"/>
                <a:cs typeface="Inter Light"/>
                <a:sym typeface="Inter Light"/>
              </a:rPr>
              <a:t> Built on Polkadot.</a:t>
            </a:r>
            <a:endParaRPr sz="1800">
              <a:solidFill>
                <a:srgbClr val="383751"/>
              </a:solidFill>
              <a:latin typeface="Inter Light"/>
              <a:ea typeface="Inter Light"/>
              <a:cs typeface="Inter Light"/>
              <a:sym typeface="Inter Light"/>
            </a:endParaRPr>
          </a:p>
          <a:p>
            <a:pPr indent="-342900" lvl="0" marL="457200" rtl="0" algn="l">
              <a:lnSpc>
                <a:spcPct val="115000"/>
              </a:lnSpc>
              <a:spcBef>
                <a:spcPts val="0"/>
              </a:spcBef>
              <a:spcAft>
                <a:spcPts val="0"/>
              </a:spcAft>
              <a:buClr>
                <a:srgbClr val="383751"/>
              </a:buClr>
              <a:buSzPts val="1800"/>
              <a:buFont typeface="Inter Light"/>
              <a:buChar char="-"/>
            </a:pPr>
            <a:r>
              <a:rPr b="1" lang="en" sz="1800">
                <a:solidFill>
                  <a:srgbClr val="383751"/>
                </a:solidFill>
                <a:latin typeface="Inter"/>
                <a:ea typeface="Inter"/>
                <a:cs typeface="Inter"/>
                <a:sym typeface="Inter"/>
              </a:rPr>
              <a:t>Applications</a:t>
            </a:r>
            <a:r>
              <a:rPr lang="en" sz="1800">
                <a:solidFill>
                  <a:srgbClr val="383751"/>
                </a:solidFill>
                <a:latin typeface="Inter Light"/>
                <a:ea typeface="Inter Light"/>
                <a:cs typeface="Inter Light"/>
                <a:sym typeface="Inter Light"/>
              </a:rPr>
              <a:t> Built on those Parachains.</a:t>
            </a:r>
            <a:endParaRPr sz="1800">
              <a:solidFill>
                <a:srgbClr val="383751"/>
              </a:solidFill>
              <a:latin typeface="Inter Light"/>
              <a:ea typeface="Inter Light"/>
              <a:cs typeface="Inter Light"/>
              <a:sym typeface="Inter Light"/>
            </a:endParaRPr>
          </a:p>
          <a:p>
            <a:pPr indent="-342900" lvl="0" marL="457200" rtl="0" algn="l">
              <a:lnSpc>
                <a:spcPct val="115000"/>
              </a:lnSpc>
              <a:spcBef>
                <a:spcPts val="0"/>
              </a:spcBef>
              <a:spcAft>
                <a:spcPts val="0"/>
              </a:spcAft>
              <a:buClr>
                <a:srgbClr val="383751"/>
              </a:buClr>
              <a:buSzPts val="1800"/>
              <a:buFont typeface="Inter Light"/>
              <a:buChar char="-"/>
            </a:pPr>
            <a:r>
              <a:rPr b="1" lang="en" sz="1800">
                <a:solidFill>
                  <a:srgbClr val="383751"/>
                </a:solidFill>
                <a:latin typeface="Inter"/>
                <a:ea typeface="Inter"/>
                <a:cs typeface="Inter"/>
                <a:sym typeface="Inter"/>
              </a:rPr>
              <a:t>Users</a:t>
            </a:r>
            <a:r>
              <a:rPr lang="en" sz="1800">
                <a:solidFill>
                  <a:srgbClr val="383751"/>
                </a:solidFill>
                <a:latin typeface="Inter Light"/>
                <a:ea typeface="Inter Light"/>
                <a:cs typeface="Inter Light"/>
                <a:sym typeface="Inter Light"/>
              </a:rPr>
              <a:t> who engage with and use those applications.</a:t>
            </a:r>
            <a:endParaRPr sz="1800">
              <a:solidFill>
                <a:srgbClr val="383751"/>
              </a:solidFill>
              <a:latin typeface="Inter Light"/>
              <a:ea typeface="Inter Light"/>
              <a:cs typeface="Inter Light"/>
              <a:sym typeface="Inter Light"/>
            </a:endParaRPr>
          </a:p>
        </p:txBody>
      </p:sp>
      <p:pic>
        <p:nvPicPr>
          <p:cNvPr descr="preencoded.png" id="1098" name="Google Shape;1098;p70"/>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1099" name="Google Shape;1099;p70"/>
          <p:cNvPicPr preferRelativeResize="0"/>
          <p:nvPr/>
        </p:nvPicPr>
        <p:blipFill rotWithShape="1">
          <a:blip r:embed="rId4">
            <a:alphaModFix/>
          </a:blip>
          <a:srcRect b="0" l="719" r="719" t="0"/>
          <a:stretch/>
        </p:blipFill>
        <p:spPr>
          <a:xfrm>
            <a:off x="352425" y="1112925"/>
            <a:ext cx="3237000" cy="3238500"/>
          </a:xfrm>
          <a:prstGeom prst="ellipse">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71"/>
          <p:cNvSpPr txBox="1"/>
          <p:nvPr/>
        </p:nvSpPr>
        <p:spPr>
          <a:xfrm>
            <a:off x="3081950" y="1700450"/>
            <a:ext cx="2549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Polkadot and Mythical Games: Powering the Next Generation of Gaming</a:t>
            </a:r>
            <a:endParaRPr b="1" sz="1500">
              <a:solidFill>
                <a:schemeClr val="dk1"/>
              </a:solidFill>
              <a:latin typeface="Roboto"/>
              <a:ea typeface="Roboto"/>
              <a:cs typeface="Roboto"/>
              <a:sym typeface="Roboto"/>
            </a:endParaRPr>
          </a:p>
          <a:p>
            <a:pPr indent="0" lvl="0" marL="0" rtl="0" algn="l">
              <a:spcBef>
                <a:spcPts val="1600"/>
              </a:spcBef>
              <a:spcAft>
                <a:spcPts val="1600"/>
              </a:spcAft>
              <a:buNone/>
            </a:pPr>
            <a:r>
              <a:t/>
            </a:r>
            <a:endParaRPr b="1" sz="1500">
              <a:latin typeface="Roboto"/>
              <a:ea typeface="Roboto"/>
              <a:cs typeface="Roboto"/>
              <a:sym typeface="Roboto"/>
            </a:endParaRPr>
          </a:p>
        </p:txBody>
      </p:sp>
      <p:sp>
        <p:nvSpPr>
          <p:cNvPr id="1105" name="Google Shape;1105;p71"/>
          <p:cNvSpPr txBox="1"/>
          <p:nvPr/>
        </p:nvSpPr>
        <p:spPr>
          <a:xfrm>
            <a:off x="644750" y="1700450"/>
            <a:ext cx="2316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Sony Teams Up With Astar Network for Web3 Incubation Program</a:t>
            </a:r>
            <a:endParaRPr b="1" sz="1500">
              <a:latin typeface="Roboto"/>
              <a:ea typeface="Roboto"/>
              <a:cs typeface="Roboto"/>
              <a:sym typeface="Roboto"/>
            </a:endParaRPr>
          </a:p>
        </p:txBody>
      </p:sp>
      <p:sp>
        <p:nvSpPr>
          <p:cNvPr id="1106" name="Google Shape;1106;p71"/>
          <p:cNvSpPr txBox="1"/>
          <p:nvPr/>
        </p:nvSpPr>
        <p:spPr>
          <a:xfrm>
            <a:off x="1147775" y="3655400"/>
            <a:ext cx="2940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Beatport, Polkadot &amp; Aventus Join Forces to Launch a Web3 Electronic Music Platform</a:t>
            </a:r>
            <a:endParaRPr b="1" sz="1500">
              <a:latin typeface="Roboto"/>
              <a:ea typeface="Roboto"/>
              <a:cs typeface="Roboto"/>
              <a:sym typeface="Roboto"/>
            </a:endParaRPr>
          </a:p>
        </p:txBody>
      </p:sp>
      <p:sp>
        <p:nvSpPr>
          <p:cNvPr id="1107" name="Google Shape;1107;p71"/>
          <p:cNvSpPr txBox="1"/>
          <p:nvPr/>
        </p:nvSpPr>
        <p:spPr>
          <a:xfrm>
            <a:off x="4055600" y="3655400"/>
            <a:ext cx="2549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500">
                <a:solidFill>
                  <a:schemeClr val="dk1"/>
                </a:solidFill>
                <a:latin typeface="Roboto"/>
                <a:ea typeface="Roboto"/>
                <a:cs typeface="Roboto"/>
                <a:sym typeface="Roboto"/>
              </a:rPr>
              <a:t>MeWe social network with 20M users to integrate with Polkadot parachain</a:t>
            </a:r>
            <a:endParaRPr b="1" sz="1500">
              <a:solidFill>
                <a:schemeClr val="dk1"/>
              </a:solidFill>
              <a:latin typeface="Roboto"/>
              <a:ea typeface="Roboto"/>
              <a:cs typeface="Roboto"/>
              <a:sym typeface="Roboto"/>
            </a:endParaRPr>
          </a:p>
        </p:txBody>
      </p:sp>
      <p:sp>
        <p:nvSpPr>
          <p:cNvPr id="1108" name="Google Shape;1108;p71"/>
          <p:cNvSpPr txBox="1"/>
          <p:nvPr/>
        </p:nvSpPr>
        <p:spPr>
          <a:xfrm>
            <a:off x="5749925" y="1700450"/>
            <a:ext cx="3346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Deloitte Integrates KILT Identity Blockchain, Creating New Markets with Reusable Digital Credentials</a:t>
            </a:r>
            <a:endParaRPr b="1" sz="1500">
              <a:solidFill>
                <a:schemeClr val="dk1"/>
              </a:solidFill>
              <a:latin typeface="Roboto"/>
              <a:ea typeface="Roboto"/>
              <a:cs typeface="Roboto"/>
              <a:sym typeface="Roboto"/>
            </a:endParaRPr>
          </a:p>
          <a:p>
            <a:pPr indent="0" lvl="0" marL="0" rtl="0" algn="l">
              <a:spcBef>
                <a:spcPts val="1600"/>
              </a:spcBef>
              <a:spcAft>
                <a:spcPts val="1600"/>
              </a:spcAft>
              <a:buNone/>
            </a:pPr>
            <a:r>
              <a:t/>
            </a:r>
            <a:endParaRPr b="1" sz="1500">
              <a:latin typeface="Roboto"/>
              <a:ea typeface="Roboto"/>
              <a:cs typeface="Roboto"/>
              <a:sym typeface="Roboto"/>
            </a:endParaRPr>
          </a:p>
        </p:txBody>
      </p:sp>
      <p:sp>
        <p:nvSpPr>
          <p:cNvPr id="1109" name="Google Shape;1109;p71"/>
          <p:cNvSpPr txBox="1"/>
          <p:nvPr/>
        </p:nvSpPr>
        <p:spPr>
          <a:xfrm>
            <a:off x="6800850" y="3655400"/>
            <a:ext cx="21423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500">
                <a:latin typeface="Roboto"/>
                <a:ea typeface="Roboto"/>
                <a:cs typeface="Roboto"/>
                <a:sym typeface="Roboto"/>
              </a:rPr>
              <a:t>Uniswap will deploy on Polkadot parachain Moonbeam</a:t>
            </a:r>
            <a:endParaRPr b="1" sz="1500">
              <a:latin typeface="Roboto"/>
              <a:ea typeface="Roboto"/>
              <a:cs typeface="Roboto"/>
              <a:sym typeface="Roboto"/>
            </a:endParaRPr>
          </a:p>
        </p:txBody>
      </p:sp>
      <p:pic>
        <p:nvPicPr>
          <p:cNvPr id="1110" name="Google Shape;1110;p71"/>
          <p:cNvPicPr preferRelativeResize="0"/>
          <p:nvPr/>
        </p:nvPicPr>
        <p:blipFill rotWithShape="1">
          <a:blip r:embed="rId3">
            <a:alphaModFix amt="20000"/>
          </a:blip>
          <a:srcRect b="0" l="0" r="9485" t="0"/>
          <a:stretch/>
        </p:blipFill>
        <p:spPr>
          <a:xfrm>
            <a:off x="5751250" y="1700450"/>
            <a:ext cx="3154624" cy="871300"/>
          </a:xfrm>
          <a:prstGeom prst="rect">
            <a:avLst/>
          </a:prstGeom>
          <a:noFill/>
          <a:ln>
            <a:noFill/>
          </a:ln>
        </p:spPr>
      </p:pic>
      <p:pic>
        <p:nvPicPr>
          <p:cNvPr id="1111" name="Google Shape;1111;p71"/>
          <p:cNvPicPr preferRelativeResize="0"/>
          <p:nvPr/>
        </p:nvPicPr>
        <p:blipFill rotWithShape="1">
          <a:blip r:embed="rId4">
            <a:alphaModFix amt="20000"/>
          </a:blip>
          <a:srcRect b="13433" l="3006" r="0" t="18204"/>
          <a:stretch/>
        </p:blipFill>
        <p:spPr>
          <a:xfrm>
            <a:off x="3081950" y="1700450"/>
            <a:ext cx="2472500" cy="871300"/>
          </a:xfrm>
          <a:prstGeom prst="rect">
            <a:avLst/>
          </a:prstGeom>
          <a:noFill/>
          <a:ln>
            <a:noFill/>
          </a:ln>
        </p:spPr>
      </p:pic>
      <p:pic>
        <p:nvPicPr>
          <p:cNvPr id="1112" name="Google Shape;1112;p71"/>
          <p:cNvPicPr preferRelativeResize="0"/>
          <p:nvPr/>
        </p:nvPicPr>
        <p:blipFill rotWithShape="1">
          <a:blip r:embed="rId5">
            <a:alphaModFix amt="20000"/>
          </a:blip>
          <a:srcRect b="20260" l="6239" r="3977" t="20219"/>
          <a:stretch/>
        </p:blipFill>
        <p:spPr>
          <a:xfrm>
            <a:off x="1147775" y="3588000"/>
            <a:ext cx="2711674" cy="1011201"/>
          </a:xfrm>
          <a:prstGeom prst="rect">
            <a:avLst/>
          </a:prstGeom>
          <a:noFill/>
          <a:ln>
            <a:noFill/>
          </a:ln>
        </p:spPr>
      </p:pic>
      <p:pic>
        <p:nvPicPr>
          <p:cNvPr id="1113" name="Google Shape;1113;p71"/>
          <p:cNvPicPr preferRelativeResize="0"/>
          <p:nvPr/>
        </p:nvPicPr>
        <p:blipFill rotWithShape="1">
          <a:blip r:embed="rId6">
            <a:alphaModFix amt="20000"/>
          </a:blip>
          <a:srcRect b="46920" l="0" r="13051" t="8448"/>
          <a:stretch/>
        </p:blipFill>
        <p:spPr>
          <a:xfrm>
            <a:off x="622750" y="1700450"/>
            <a:ext cx="2263325" cy="871301"/>
          </a:xfrm>
          <a:prstGeom prst="rect">
            <a:avLst/>
          </a:prstGeom>
          <a:noFill/>
          <a:ln>
            <a:noFill/>
          </a:ln>
        </p:spPr>
      </p:pic>
      <p:sp>
        <p:nvSpPr>
          <p:cNvPr id="1114" name="Google Shape;1114;p71"/>
          <p:cNvSpPr/>
          <p:nvPr/>
        </p:nvSpPr>
        <p:spPr>
          <a:xfrm>
            <a:off x="896117" y="3079475"/>
            <a:ext cx="1294800" cy="133500"/>
          </a:xfrm>
          <a:prstGeom prst="rect">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1"/>
          <p:cNvSpPr txBox="1"/>
          <p:nvPr/>
        </p:nvSpPr>
        <p:spPr>
          <a:xfrm>
            <a:off x="5646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Feb 16</a:t>
            </a:r>
            <a:endParaRPr b="1" sz="1200">
              <a:latin typeface="Roboto"/>
              <a:ea typeface="Roboto"/>
              <a:cs typeface="Roboto"/>
              <a:sym typeface="Roboto"/>
            </a:endParaRPr>
          </a:p>
        </p:txBody>
      </p:sp>
      <p:grpSp>
        <p:nvGrpSpPr>
          <p:cNvPr id="1116" name="Google Shape;1116;p71"/>
          <p:cNvGrpSpPr/>
          <p:nvPr/>
        </p:nvGrpSpPr>
        <p:grpSpPr>
          <a:xfrm>
            <a:off x="846270" y="2800065"/>
            <a:ext cx="92400" cy="411825"/>
            <a:chOff x="845575" y="2563700"/>
            <a:chExt cx="92400" cy="411825"/>
          </a:xfrm>
        </p:grpSpPr>
        <p:sp>
          <p:nvSpPr>
            <p:cNvPr id="1117" name="Google Shape;1117;p7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8" name="Google Shape;1118;p7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pic>
        <p:nvPicPr>
          <p:cNvPr id="1119" name="Google Shape;1119;p71"/>
          <p:cNvPicPr preferRelativeResize="0"/>
          <p:nvPr/>
        </p:nvPicPr>
        <p:blipFill rotWithShape="1">
          <a:blip r:embed="rId7">
            <a:alphaModFix amt="20000"/>
          </a:blip>
          <a:srcRect b="23196" l="0" r="0" t="17173"/>
          <a:stretch/>
        </p:blipFill>
        <p:spPr>
          <a:xfrm>
            <a:off x="4055600" y="3588000"/>
            <a:ext cx="2549100" cy="1011199"/>
          </a:xfrm>
          <a:prstGeom prst="rect">
            <a:avLst/>
          </a:prstGeom>
          <a:noFill/>
          <a:ln>
            <a:noFill/>
          </a:ln>
        </p:spPr>
      </p:pic>
      <p:sp>
        <p:nvSpPr>
          <p:cNvPr id="1120" name="Google Shape;1120;p71"/>
          <p:cNvSpPr/>
          <p:nvPr/>
        </p:nvSpPr>
        <p:spPr>
          <a:xfrm>
            <a:off x="2191011" y="3079475"/>
            <a:ext cx="1294800" cy="1335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1"/>
          <p:cNvSpPr txBox="1"/>
          <p:nvPr/>
        </p:nvSpPr>
        <p:spPr>
          <a:xfrm>
            <a:off x="1776100" y="2702600"/>
            <a:ext cx="838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March 13</a:t>
            </a:r>
            <a:endParaRPr b="1" sz="1200">
              <a:latin typeface="Roboto"/>
              <a:ea typeface="Roboto"/>
              <a:cs typeface="Roboto"/>
              <a:sym typeface="Roboto"/>
            </a:endParaRPr>
          </a:p>
        </p:txBody>
      </p:sp>
      <p:grpSp>
        <p:nvGrpSpPr>
          <p:cNvPr id="1122" name="Google Shape;1122;p71"/>
          <p:cNvGrpSpPr/>
          <p:nvPr/>
        </p:nvGrpSpPr>
        <p:grpSpPr>
          <a:xfrm rot="10800000">
            <a:off x="2149293" y="3079467"/>
            <a:ext cx="92400" cy="411825"/>
            <a:chOff x="2072481" y="2563700"/>
            <a:chExt cx="92400" cy="411825"/>
          </a:xfrm>
        </p:grpSpPr>
        <p:cxnSp>
          <p:nvCxnSpPr>
            <p:cNvPr id="1123" name="Google Shape;1123;p71"/>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24" name="Google Shape;1124;p71"/>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71"/>
          <p:cNvSpPr/>
          <p:nvPr/>
        </p:nvSpPr>
        <p:spPr>
          <a:xfrm>
            <a:off x="3485717" y="3079475"/>
            <a:ext cx="1294800" cy="133500"/>
          </a:xfrm>
          <a:prstGeom prst="rect">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1"/>
          <p:cNvSpPr txBox="1"/>
          <p:nvPr/>
        </p:nvSpPr>
        <p:spPr>
          <a:xfrm>
            <a:off x="3086224" y="3212975"/>
            <a:ext cx="791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April 26</a:t>
            </a:r>
            <a:endParaRPr b="1" sz="1200">
              <a:latin typeface="Roboto"/>
              <a:ea typeface="Roboto"/>
              <a:cs typeface="Roboto"/>
              <a:sym typeface="Roboto"/>
            </a:endParaRPr>
          </a:p>
        </p:txBody>
      </p:sp>
      <p:pic>
        <p:nvPicPr>
          <p:cNvPr id="1127" name="Google Shape;1127;p71"/>
          <p:cNvPicPr preferRelativeResize="0"/>
          <p:nvPr/>
        </p:nvPicPr>
        <p:blipFill rotWithShape="1">
          <a:blip r:embed="rId8">
            <a:alphaModFix amt="20000"/>
          </a:blip>
          <a:srcRect b="16012" l="0" r="5186" t="15526"/>
          <a:stretch/>
        </p:blipFill>
        <p:spPr>
          <a:xfrm>
            <a:off x="6800850" y="3584375"/>
            <a:ext cx="2105024" cy="1011199"/>
          </a:xfrm>
          <a:prstGeom prst="rect">
            <a:avLst/>
          </a:prstGeom>
          <a:noFill/>
          <a:ln>
            <a:noFill/>
          </a:ln>
        </p:spPr>
      </p:pic>
      <p:grpSp>
        <p:nvGrpSpPr>
          <p:cNvPr id="1128" name="Google Shape;1128;p71"/>
          <p:cNvGrpSpPr/>
          <p:nvPr/>
        </p:nvGrpSpPr>
        <p:grpSpPr>
          <a:xfrm>
            <a:off x="3435870" y="2800065"/>
            <a:ext cx="92400" cy="411825"/>
            <a:chOff x="845575" y="2563700"/>
            <a:chExt cx="92400" cy="411825"/>
          </a:xfrm>
        </p:grpSpPr>
        <p:sp>
          <p:nvSpPr>
            <p:cNvPr id="1129" name="Google Shape;1129;p7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0" name="Google Shape;1130;p7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sp>
        <p:nvSpPr>
          <p:cNvPr id="1131" name="Google Shape;1131;p71"/>
          <p:cNvSpPr/>
          <p:nvPr/>
        </p:nvSpPr>
        <p:spPr>
          <a:xfrm>
            <a:off x="4780421" y="3079475"/>
            <a:ext cx="1294800" cy="1335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71"/>
          <p:cNvGrpSpPr/>
          <p:nvPr/>
        </p:nvGrpSpPr>
        <p:grpSpPr>
          <a:xfrm rot="10800000">
            <a:off x="4737413" y="3079467"/>
            <a:ext cx="92400" cy="411825"/>
            <a:chOff x="2070100" y="2563700"/>
            <a:chExt cx="92400" cy="411825"/>
          </a:xfrm>
        </p:grpSpPr>
        <p:cxnSp>
          <p:nvCxnSpPr>
            <p:cNvPr id="1133" name="Google Shape;1133;p7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34" name="Google Shape;1134;p7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71"/>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April 27</a:t>
            </a:r>
            <a:endParaRPr b="1" sz="1200">
              <a:latin typeface="Roboto"/>
              <a:ea typeface="Roboto"/>
              <a:cs typeface="Roboto"/>
              <a:sym typeface="Roboto"/>
            </a:endParaRPr>
          </a:p>
        </p:txBody>
      </p:sp>
      <p:sp>
        <p:nvSpPr>
          <p:cNvPr id="1136" name="Google Shape;1136;p71"/>
          <p:cNvSpPr/>
          <p:nvPr/>
        </p:nvSpPr>
        <p:spPr>
          <a:xfrm>
            <a:off x="6075125" y="3079475"/>
            <a:ext cx="1294800" cy="133500"/>
          </a:xfrm>
          <a:prstGeom prst="rect">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 name="Google Shape;1137;p71"/>
          <p:cNvGrpSpPr/>
          <p:nvPr/>
        </p:nvGrpSpPr>
        <p:grpSpPr>
          <a:xfrm>
            <a:off x="6031394" y="2800065"/>
            <a:ext cx="92400" cy="411825"/>
            <a:chOff x="845575" y="2563700"/>
            <a:chExt cx="92400" cy="411825"/>
          </a:xfrm>
        </p:grpSpPr>
        <p:cxnSp>
          <p:nvCxnSpPr>
            <p:cNvPr id="1138" name="Google Shape;1138;p7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39" name="Google Shape;1139;p7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71"/>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May 4</a:t>
            </a:r>
            <a:endParaRPr b="1" sz="1200">
              <a:latin typeface="Roboto"/>
              <a:ea typeface="Roboto"/>
              <a:cs typeface="Roboto"/>
              <a:sym typeface="Roboto"/>
            </a:endParaRPr>
          </a:p>
        </p:txBody>
      </p:sp>
      <p:sp>
        <p:nvSpPr>
          <p:cNvPr id="1141" name="Google Shape;1141;p71"/>
          <p:cNvSpPr/>
          <p:nvPr/>
        </p:nvSpPr>
        <p:spPr>
          <a:xfrm>
            <a:off x="7369837" y="3079475"/>
            <a:ext cx="1776600" cy="1335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 name="Google Shape;1142;p71"/>
          <p:cNvGrpSpPr/>
          <p:nvPr/>
        </p:nvGrpSpPr>
        <p:grpSpPr>
          <a:xfrm rot="10800000">
            <a:off x="7328221" y="3079467"/>
            <a:ext cx="92400" cy="411825"/>
            <a:chOff x="2070100" y="2563700"/>
            <a:chExt cx="92400" cy="411825"/>
          </a:xfrm>
        </p:grpSpPr>
        <p:cxnSp>
          <p:nvCxnSpPr>
            <p:cNvPr id="1143" name="Google Shape;1143;p7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44" name="Google Shape;1144;p7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71"/>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May 17</a:t>
            </a:r>
            <a:endParaRPr b="1" sz="1200">
              <a:latin typeface="Roboto"/>
              <a:ea typeface="Roboto"/>
              <a:cs typeface="Roboto"/>
              <a:sym typeface="Roboto"/>
            </a:endParaRPr>
          </a:p>
        </p:txBody>
      </p:sp>
      <p:sp>
        <p:nvSpPr>
          <p:cNvPr id="1146" name="Google Shape;1146;p71"/>
          <p:cNvSpPr/>
          <p:nvPr/>
        </p:nvSpPr>
        <p:spPr>
          <a:xfrm>
            <a:off x="622753" y="697275"/>
            <a:ext cx="56208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Headlines in 2023</a:t>
            </a:r>
            <a:endParaRPr b="0" i="0" sz="3000" u="none" cap="none" strike="noStrike">
              <a:solidFill>
                <a:schemeClr val="dk1"/>
              </a:solidFill>
              <a:latin typeface="Calibri"/>
              <a:ea typeface="Calibri"/>
              <a:cs typeface="Calibri"/>
              <a:sym typeface="Calibri"/>
            </a:endParaRPr>
          </a:p>
        </p:txBody>
      </p:sp>
      <p:pic>
        <p:nvPicPr>
          <p:cNvPr descr="preencoded.png" id="1147" name="Google Shape;1147;p71"/>
          <p:cNvPicPr preferRelativeResize="0"/>
          <p:nvPr/>
        </p:nvPicPr>
        <p:blipFill rotWithShape="1">
          <a:blip r:embed="rId9">
            <a:alphaModFix/>
          </a:blip>
          <a:srcRect b="0" l="0" r="0" t="0"/>
          <a:stretch/>
        </p:blipFill>
        <p:spPr>
          <a:xfrm>
            <a:off x="0" y="0"/>
            <a:ext cx="9144000" cy="47066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pic>
        <p:nvPicPr>
          <p:cNvPr id="1153" name="Google Shape;1153;p72"/>
          <p:cNvPicPr preferRelativeResize="0"/>
          <p:nvPr/>
        </p:nvPicPr>
        <p:blipFill rotWithShape="1">
          <a:blip r:embed="rId3">
            <a:alphaModFix/>
          </a:blip>
          <a:srcRect b="0" l="7527" r="0" t="0"/>
          <a:stretch/>
        </p:blipFill>
        <p:spPr>
          <a:xfrm>
            <a:off x="4586100" y="0"/>
            <a:ext cx="4557901" cy="5143499"/>
          </a:xfrm>
          <a:prstGeom prst="rect">
            <a:avLst/>
          </a:prstGeom>
          <a:noFill/>
          <a:ln>
            <a:noFill/>
          </a:ln>
        </p:spPr>
      </p:pic>
      <p:sp>
        <p:nvSpPr>
          <p:cNvPr id="1154" name="Google Shape;1154;p72"/>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rtl="0" algn="l">
              <a:lnSpc>
                <a:spcPct val="120312"/>
              </a:lnSpc>
              <a:spcBef>
                <a:spcPts val="0"/>
              </a:spcBef>
              <a:spcAft>
                <a:spcPts val="0"/>
              </a:spcAft>
              <a:buClr>
                <a:schemeClr val="dk1"/>
              </a:buClr>
              <a:buSzPts val="2400"/>
              <a:buFont typeface="Arial"/>
              <a:buNone/>
            </a:pPr>
            <a:r>
              <a:rPr b="1" lang="en" sz="3000">
                <a:solidFill>
                  <a:schemeClr val="dk1"/>
                </a:solidFill>
                <a:latin typeface="Inter"/>
                <a:ea typeface="Inter"/>
                <a:cs typeface="Inter"/>
                <a:sym typeface="Inter"/>
              </a:rPr>
              <a:t>Sony</a:t>
            </a:r>
            <a:endParaRPr b="0" i="0" sz="3000" u="none" cap="none" strike="noStrike">
              <a:solidFill>
                <a:schemeClr val="dk1"/>
              </a:solidFill>
              <a:latin typeface="Calibri"/>
              <a:ea typeface="Calibri"/>
              <a:cs typeface="Calibri"/>
              <a:sym typeface="Calibri"/>
            </a:endParaRPr>
          </a:p>
        </p:txBody>
      </p:sp>
      <p:pic>
        <p:nvPicPr>
          <p:cNvPr id="1155" name="Google Shape;1155;p72"/>
          <p:cNvPicPr preferRelativeResize="0"/>
          <p:nvPr/>
        </p:nvPicPr>
        <p:blipFill>
          <a:blip r:embed="rId4">
            <a:alphaModFix/>
          </a:blip>
          <a:stretch>
            <a:fillRect/>
          </a:stretch>
        </p:blipFill>
        <p:spPr>
          <a:xfrm>
            <a:off x="4709100" y="0"/>
            <a:ext cx="4040632" cy="5143499"/>
          </a:xfrm>
          <a:prstGeom prst="rect">
            <a:avLst/>
          </a:prstGeom>
          <a:noFill/>
          <a:ln>
            <a:noFill/>
          </a:ln>
        </p:spPr>
      </p:pic>
      <p:pic>
        <p:nvPicPr>
          <p:cNvPr id="1156" name="Google Shape;1156;p72"/>
          <p:cNvPicPr preferRelativeResize="0"/>
          <p:nvPr/>
        </p:nvPicPr>
        <p:blipFill rotWithShape="1">
          <a:blip r:embed="rId5">
            <a:alphaModFix/>
          </a:blip>
          <a:srcRect b="30791" l="0" r="0" t="0"/>
          <a:stretch/>
        </p:blipFill>
        <p:spPr>
          <a:xfrm>
            <a:off x="4983150" y="195788"/>
            <a:ext cx="3492525" cy="1841175"/>
          </a:xfrm>
          <a:prstGeom prst="rect">
            <a:avLst/>
          </a:prstGeom>
          <a:noFill/>
          <a:ln>
            <a:noFill/>
          </a:ln>
        </p:spPr>
      </p:pic>
      <p:sp>
        <p:nvSpPr>
          <p:cNvPr id="1157" name="Google Shape;1157;p72"/>
          <p:cNvSpPr/>
          <p:nvPr/>
        </p:nvSpPr>
        <p:spPr>
          <a:xfrm>
            <a:off x="622750" y="1611675"/>
            <a:ext cx="3825300" cy="566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383751"/>
                </a:solidFill>
                <a:latin typeface="Inter Light"/>
                <a:ea typeface="Inter Light"/>
                <a:cs typeface="Inter Light"/>
                <a:sym typeface="Inter Light"/>
              </a:rPr>
              <a:t>…the largest technology company in Japan, is teamed up with the team behind </a:t>
            </a:r>
            <a:r>
              <a:rPr b="1" lang="en" sz="1600">
                <a:solidFill>
                  <a:srgbClr val="383751"/>
                </a:solidFill>
                <a:latin typeface="Inter"/>
                <a:ea typeface="Inter"/>
                <a:cs typeface="Inter"/>
                <a:sym typeface="Inter"/>
              </a:rPr>
              <a:t>Astar</a:t>
            </a:r>
            <a:r>
              <a:rPr lang="en" sz="1600">
                <a:solidFill>
                  <a:srgbClr val="383751"/>
                </a:solidFill>
                <a:latin typeface="Inter Light"/>
                <a:ea typeface="Inter Light"/>
                <a:cs typeface="Inter Light"/>
                <a:sym typeface="Inter Light"/>
              </a:rPr>
              <a:t>, a multi-contract parachain on Polkadot, to launch a Web3 incubation program.</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rPr lang="en" sz="1600">
                <a:solidFill>
                  <a:srgbClr val="383751"/>
                </a:solidFill>
                <a:latin typeface="Inter Light"/>
                <a:ea typeface="Inter Light"/>
                <a:cs typeface="Inter Light"/>
                <a:sym typeface="Inter Light"/>
              </a:rPr>
              <a:t>Participants of the program will work with Sony, Astar, and global venture capital firms to create blockchain based applications which can solve various problems within Sony’s ecosystem.</a:t>
            </a:r>
            <a:endParaRPr sz="1600">
              <a:solidFill>
                <a:srgbClr val="383751"/>
              </a:solidFill>
              <a:latin typeface="Inter Light"/>
              <a:ea typeface="Inter Light"/>
              <a:cs typeface="Inter Light"/>
              <a:sym typeface="Inter Light"/>
            </a:endParaRPr>
          </a:p>
        </p:txBody>
      </p:sp>
      <p:pic>
        <p:nvPicPr>
          <p:cNvPr descr="preencoded.png" id="1158" name="Google Shape;1158;p72"/>
          <p:cNvPicPr preferRelativeResize="0"/>
          <p:nvPr/>
        </p:nvPicPr>
        <p:blipFill rotWithShape="1">
          <a:blip r:embed="rId6">
            <a:alphaModFix/>
          </a:blip>
          <a:srcRect b="0" l="0" r="0" t="0"/>
          <a:stretch/>
        </p:blipFill>
        <p:spPr>
          <a:xfrm>
            <a:off x="0" y="0"/>
            <a:ext cx="9144000" cy="47066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pic>
        <p:nvPicPr>
          <p:cNvPr id="1164" name="Google Shape;1164;p73"/>
          <p:cNvPicPr preferRelativeResize="0"/>
          <p:nvPr/>
        </p:nvPicPr>
        <p:blipFill rotWithShape="1">
          <a:blip r:embed="rId3">
            <a:alphaModFix/>
          </a:blip>
          <a:srcRect b="0" l="14229" r="19307" t="0"/>
          <a:stretch/>
        </p:blipFill>
        <p:spPr>
          <a:xfrm>
            <a:off x="4586100" y="0"/>
            <a:ext cx="4557899" cy="5143501"/>
          </a:xfrm>
          <a:prstGeom prst="rect">
            <a:avLst/>
          </a:prstGeom>
          <a:noFill/>
          <a:ln>
            <a:noFill/>
          </a:ln>
        </p:spPr>
      </p:pic>
      <p:sp>
        <p:nvSpPr>
          <p:cNvPr id="1165" name="Google Shape;1165;p73"/>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Beatport</a:t>
            </a:r>
            <a:endParaRPr b="0" i="0" sz="3000" u="none" cap="none" strike="noStrike">
              <a:solidFill>
                <a:schemeClr val="dk1"/>
              </a:solidFill>
              <a:latin typeface="Calibri"/>
              <a:ea typeface="Calibri"/>
              <a:cs typeface="Calibri"/>
              <a:sym typeface="Calibri"/>
            </a:endParaRPr>
          </a:p>
        </p:txBody>
      </p:sp>
      <p:sp>
        <p:nvSpPr>
          <p:cNvPr id="1166" name="Google Shape;1166;p73"/>
          <p:cNvSpPr/>
          <p:nvPr/>
        </p:nvSpPr>
        <p:spPr>
          <a:xfrm>
            <a:off x="622751" y="1611675"/>
            <a:ext cx="3462600" cy="566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383751"/>
                </a:solidFill>
                <a:latin typeface="Inter Light"/>
                <a:ea typeface="Inter Light"/>
                <a:cs typeface="Inter Light"/>
                <a:sym typeface="Inter Light"/>
              </a:rPr>
              <a:t>…the world's largest electronic music store for DJs, teamed up with Polkadot to launch Beatport.io, a digital collectible marketplace bringing electronic music culture to Web3.</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rPr lang="en" sz="1600">
                <a:solidFill>
                  <a:srgbClr val="383751"/>
                </a:solidFill>
                <a:latin typeface="Inter Light"/>
                <a:ea typeface="Inter Light"/>
                <a:cs typeface="Inter Light"/>
                <a:sym typeface="Inter Light"/>
              </a:rPr>
              <a:t>Beatport.io will launch on </a:t>
            </a:r>
            <a:r>
              <a:rPr b="1" lang="en" sz="1600">
                <a:solidFill>
                  <a:srgbClr val="383751"/>
                </a:solidFill>
                <a:latin typeface="Inter"/>
                <a:ea typeface="Inter"/>
                <a:cs typeface="Inter"/>
                <a:sym typeface="Inter"/>
              </a:rPr>
              <a:t>Aventus</a:t>
            </a:r>
            <a:r>
              <a:rPr lang="en" sz="1600">
                <a:solidFill>
                  <a:srgbClr val="383751"/>
                </a:solidFill>
                <a:latin typeface="Inter Light"/>
                <a:ea typeface="Inter Light"/>
                <a:cs typeface="Inter Light"/>
                <a:sym typeface="Inter Light"/>
              </a:rPr>
              <a:t>, a Web3 solutions provider for enterprises and an active Polkadot parachain.</a:t>
            </a:r>
            <a:endParaRPr sz="1600">
              <a:solidFill>
                <a:srgbClr val="383751"/>
              </a:solidFill>
              <a:latin typeface="Inter Light"/>
              <a:ea typeface="Inter Light"/>
              <a:cs typeface="Inter Light"/>
              <a:sym typeface="Inter Light"/>
            </a:endParaRPr>
          </a:p>
        </p:txBody>
      </p:sp>
      <p:pic>
        <p:nvPicPr>
          <p:cNvPr descr="preencoded.png" id="1167" name="Google Shape;1167;p73"/>
          <p:cNvPicPr preferRelativeResize="0"/>
          <p:nvPr/>
        </p:nvPicPr>
        <p:blipFill rotWithShape="1">
          <a:blip r:embed="rId4">
            <a:alphaModFix/>
          </a:blip>
          <a:srcRect b="0" l="0" r="0" t="0"/>
          <a:stretch/>
        </p:blipFill>
        <p:spPr>
          <a:xfrm>
            <a:off x="0" y="0"/>
            <a:ext cx="9144000" cy="470667"/>
          </a:xfrm>
          <a:prstGeom prst="rect">
            <a:avLst/>
          </a:prstGeom>
          <a:noFill/>
          <a:ln>
            <a:noFill/>
          </a:ln>
        </p:spPr>
      </p:pic>
      <p:pic>
        <p:nvPicPr>
          <p:cNvPr id="1168" name="Google Shape;1168;p73"/>
          <p:cNvPicPr preferRelativeResize="0"/>
          <p:nvPr/>
        </p:nvPicPr>
        <p:blipFill>
          <a:blip r:embed="rId5">
            <a:alphaModFix/>
          </a:blip>
          <a:stretch>
            <a:fillRect/>
          </a:stretch>
        </p:blipFill>
        <p:spPr>
          <a:xfrm>
            <a:off x="6997415" y="4576800"/>
            <a:ext cx="2079910" cy="566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pic>
        <p:nvPicPr>
          <p:cNvPr id="1174" name="Google Shape;1174;p74"/>
          <p:cNvPicPr preferRelativeResize="0"/>
          <p:nvPr/>
        </p:nvPicPr>
        <p:blipFill rotWithShape="1">
          <a:blip r:embed="rId3">
            <a:alphaModFix/>
          </a:blip>
          <a:srcRect b="0" l="5688" r="5697" t="0"/>
          <a:stretch/>
        </p:blipFill>
        <p:spPr>
          <a:xfrm>
            <a:off x="4586100" y="0"/>
            <a:ext cx="4557898" cy="5143500"/>
          </a:xfrm>
          <a:prstGeom prst="rect">
            <a:avLst/>
          </a:prstGeom>
          <a:noFill/>
          <a:ln>
            <a:noFill/>
          </a:ln>
        </p:spPr>
      </p:pic>
      <p:sp>
        <p:nvSpPr>
          <p:cNvPr id="1175" name="Google Shape;1175;p74"/>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Mythical Games</a:t>
            </a:r>
            <a:endParaRPr b="0" i="0" sz="3000" u="none" cap="none" strike="noStrike">
              <a:solidFill>
                <a:schemeClr val="dk1"/>
              </a:solidFill>
              <a:latin typeface="Calibri"/>
              <a:ea typeface="Calibri"/>
              <a:cs typeface="Calibri"/>
              <a:sym typeface="Calibri"/>
            </a:endParaRPr>
          </a:p>
        </p:txBody>
      </p:sp>
      <p:sp>
        <p:nvSpPr>
          <p:cNvPr id="1176" name="Google Shape;1176;p74"/>
          <p:cNvSpPr/>
          <p:nvPr/>
        </p:nvSpPr>
        <p:spPr>
          <a:xfrm>
            <a:off x="622751" y="1611675"/>
            <a:ext cx="3525300" cy="566700"/>
          </a:xfrm>
          <a:prstGeom prst="rect">
            <a:avLst/>
          </a:prstGeom>
          <a:noFill/>
          <a:ln>
            <a:noFill/>
          </a:ln>
        </p:spPr>
        <p:txBody>
          <a:bodyPr anchorCtr="0" anchor="t" bIns="0" lIns="0" spcFirstLastPara="1" rIns="0" wrap="square" tIns="0">
            <a:noAutofit/>
          </a:bodyPr>
          <a:lstStyle/>
          <a:p>
            <a:pPr indent="0" lvl="0" marL="0" marR="0" rtl="0" algn="l">
              <a:lnSpc>
                <a:spcPct val="121875"/>
              </a:lnSpc>
              <a:spcBef>
                <a:spcPts val="0"/>
              </a:spcBef>
              <a:spcAft>
                <a:spcPts val="0"/>
              </a:spcAft>
              <a:buClr>
                <a:schemeClr val="dk1"/>
              </a:buClr>
              <a:buSzPts val="1100"/>
              <a:buFont typeface="Arial"/>
              <a:buNone/>
            </a:pPr>
            <a:r>
              <a:rPr lang="en" sz="1600">
                <a:solidFill>
                  <a:srgbClr val="383751"/>
                </a:solidFill>
                <a:latin typeface="Inter Light"/>
                <a:ea typeface="Inter Light"/>
                <a:cs typeface="Inter Light"/>
                <a:sym typeface="Inter Light"/>
              </a:rPr>
              <a:t>…the number one gaming blockchain and top four blockchain of all by monthly digital asset sales, left Ethereum to launch their new Mythos ecosystem on Polkadot.</a:t>
            </a:r>
            <a:endParaRPr sz="1600">
              <a:solidFill>
                <a:srgbClr val="383751"/>
              </a:solidFill>
              <a:latin typeface="Inter Light"/>
              <a:ea typeface="Inter Light"/>
              <a:cs typeface="Inter Light"/>
              <a:sym typeface="Inter Light"/>
            </a:endParaRPr>
          </a:p>
          <a:p>
            <a:pPr indent="0" lvl="0" marL="0" marR="0" rtl="0" algn="l">
              <a:lnSpc>
                <a:spcPct val="121875"/>
              </a:lnSpc>
              <a:spcBef>
                <a:spcPts val="1000"/>
              </a:spcBef>
              <a:spcAft>
                <a:spcPts val="1000"/>
              </a:spcAft>
              <a:buClr>
                <a:schemeClr val="dk1"/>
              </a:buClr>
              <a:buSzPts val="1100"/>
              <a:buFont typeface="Arial"/>
              <a:buNone/>
            </a:pPr>
            <a:r>
              <a:rPr lang="en" sz="1600">
                <a:solidFill>
                  <a:srgbClr val="383751"/>
                </a:solidFill>
                <a:latin typeface="Inter Light"/>
                <a:ea typeface="Inter Light"/>
                <a:cs typeface="Inter Light"/>
                <a:sym typeface="Inter Light"/>
              </a:rPr>
              <a:t>This enables Mythos gaming partners to build their own chains to create the biggest, most connected gaming ecosystem in Web3.</a:t>
            </a:r>
            <a:endParaRPr sz="1600">
              <a:solidFill>
                <a:srgbClr val="383751"/>
              </a:solidFill>
              <a:latin typeface="Inter Light"/>
              <a:ea typeface="Inter Light"/>
              <a:cs typeface="Inter Light"/>
              <a:sym typeface="Inter Light"/>
            </a:endParaRPr>
          </a:p>
        </p:txBody>
      </p:sp>
      <p:pic>
        <p:nvPicPr>
          <p:cNvPr descr="preencoded.png" id="1177" name="Google Shape;1177;p74"/>
          <p:cNvPicPr preferRelativeResize="0"/>
          <p:nvPr/>
        </p:nvPicPr>
        <p:blipFill rotWithShape="1">
          <a:blip r:embed="rId4">
            <a:alphaModFix/>
          </a:blip>
          <a:srcRect b="0" l="0" r="0" t="0"/>
          <a:stretch/>
        </p:blipFill>
        <p:spPr>
          <a:xfrm>
            <a:off x="0" y="0"/>
            <a:ext cx="9144000" cy="4706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pic>
        <p:nvPicPr>
          <p:cNvPr descr="preencoded.png" id="144" name="Google Shape;144;p30"/>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145" name="Google Shape;145;p30"/>
          <p:cNvPicPr preferRelativeResize="0"/>
          <p:nvPr/>
        </p:nvPicPr>
        <p:blipFill>
          <a:blip r:embed="rId4">
            <a:alphaModFix/>
          </a:blip>
          <a:stretch>
            <a:fillRect/>
          </a:stretch>
        </p:blipFill>
        <p:spPr>
          <a:xfrm>
            <a:off x="775155" y="436025"/>
            <a:ext cx="7593690" cy="42714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75"/>
          <p:cNvPicPr preferRelativeResize="0"/>
          <p:nvPr/>
        </p:nvPicPr>
        <p:blipFill rotWithShape="1">
          <a:blip r:embed="rId3">
            <a:alphaModFix/>
          </a:blip>
          <a:srcRect b="0" l="5618" r="5627" t="0"/>
          <a:stretch/>
        </p:blipFill>
        <p:spPr>
          <a:xfrm>
            <a:off x="0" y="0"/>
            <a:ext cx="4564924" cy="5143499"/>
          </a:xfrm>
          <a:prstGeom prst="rect">
            <a:avLst/>
          </a:prstGeom>
          <a:noFill/>
          <a:ln>
            <a:noFill/>
          </a:ln>
        </p:spPr>
      </p:pic>
      <p:pic>
        <p:nvPicPr>
          <p:cNvPr descr="preencoded.png" id="1184" name="Google Shape;1184;p75"/>
          <p:cNvPicPr preferRelativeResize="0"/>
          <p:nvPr/>
        </p:nvPicPr>
        <p:blipFill rotWithShape="1">
          <a:blip r:embed="rId4">
            <a:alphaModFix/>
          </a:blip>
          <a:srcRect b="0" l="0" r="0" t="0"/>
          <a:stretch/>
        </p:blipFill>
        <p:spPr>
          <a:xfrm>
            <a:off x="0" y="0"/>
            <a:ext cx="9144000" cy="470667"/>
          </a:xfrm>
          <a:prstGeom prst="rect">
            <a:avLst/>
          </a:prstGeom>
          <a:noFill/>
          <a:ln>
            <a:noFill/>
          </a:ln>
        </p:spPr>
      </p:pic>
      <p:pic>
        <p:nvPicPr>
          <p:cNvPr id="1185" name="Google Shape;1185;p75"/>
          <p:cNvPicPr preferRelativeResize="0"/>
          <p:nvPr/>
        </p:nvPicPr>
        <p:blipFill rotWithShape="1">
          <a:blip r:embed="rId5">
            <a:alphaModFix/>
          </a:blip>
          <a:srcRect b="30335" l="8173" r="5238" t="30736"/>
          <a:stretch/>
        </p:blipFill>
        <p:spPr>
          <a:xfrm>
            <a:off x="2955200" y="156450"/>
            <a:ext cx="1609725" cy="361850"/>
          </a:xfrm>
          <a:prstGeom prst="rect">
            <a:avLst/>
          </a:prstGeom>
          <a:noFill/>
          <a:ln>
            <a:noFill/>
          </a:ln>
        </p:spPr>
      </p:pic>
      <p:sp>
        <p:nvSpPr>
          <p:cNvPr id="1186" name="Google Shape;1186;p75"/>
          <p:cNvSpPr txBox="1"/>
          <p:nvPr/>
        </p:nvSpPr>
        <p:spPr>
          <a:xfrm>
            <a:off x="4793525" y="438450"/>
            <a:ext cx="4122000" cy="426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rgbClr val="383751"/>
                </a:solidFill>
                <a:latin typeface="Inter"/>
                <a:ea typeface="Inter"/>
                <a:cs typeface="Inter"/>
                <a:sym typeface="Inter"/>
              </a:rPr>
              <a:t>The official free-to-play, fantasy football game of the NFL.</a:t>
            </a:r>
            <a:endParaRPr b="1" sz="1600">
              <a:solidFill>
                <a:srgbClr val="383751"/>
              </a:solidFill>
              <a:latin typeface="Inter"/>
              <a:ea typeface="Inter"/>
              <a:cs typeface="Inter"/>
              <a:sym typeface="Inter"/>
            </a:endParaRPr>
          </a:p>
          <a:p>
            <a:pPr indent="0" lvl="0" marL="0" rtl="0" algn="l">
              <a:lnSpc>
                <a:spcPct val="115000"/>
              </a:lnSpc>
              <a:spcBef>
                <a:spcPts val="1200"/>
              </a:spcBef>
              <a:spcAft>
                <a:spcPts val="0"/>
              </a:spcAft>
              <a:buNone/>
            </a:pPr>
            <a:r>
              <a:rPr lang="en" sz="1600">
                <a:solidFill>
                  <a:srgbClr val="383751"/>
                </a:solidFill>
                <a:latin typeface="Inter Light"/>
                <a:ea typeface="Inter Light"/>
                <a:cs typeface="Inter Light"/>
                <a:sym typeface="Inter Light"/>
              </a:rPr>
              <a:t>Players can draft their own team of NFL players and compete against other players in head-to-head matchups</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0"/>
              </a:spcAft>
              <a:buNone/>
            </a:pPr>
            <a:r>
              <a:rPr lang="en" sz="1600">
                <a:solidFill>
                  <a:srgbClr val="383751"/>
                </a:solidFill>
                <a:latin typeface="Inter Light"/>
                <a:ea typeface="Inter Light"/>
                <a:cs typeface="Inter Light"/>
                <a:sym typeface="Inter Light"/>
              </a:rPr>
              <a:t>Players can earn rewards for winning matchups, including NFTs, in-game currency, and real-world prizes</a:t>
            </a:r>
            <a:endParaRPr sz="1600">
              <a:solidFill>
                <a:srgbClr val="383751"/>
              </a:solidFill>
              <a:latin typeface="Inter Light"/>
              <a:ea typeface="Inter Light"/>
              <a:cs typeface="Inter Light"/>
              <a:sym typeface="Inter Light"/>
            </a:endParaRPr>
          </a:p>
          <a:p>
            <a:pPr indent="-285750" lvl="0" marL="457200" rtl="0" algn="l">
              <a:lnSpc>
                <a:spcPct val="150000"/>
              </a:lnSpc>
              <a:spcBef>
                <a:spcPts val="1200"/>
              </a:spcBef>
              <a:spcAft>
                <a:spcPts val="0"/>
              </a:spcAft>
              <a:buClr>
                <a:schemeClr val="dk1"/>
              </a:buClr>
              <a:buSzPts val="900"/>
              <a:buChar char="●"/>
            </a:pPr>
            <a:r>
              <a:rPr lang="en" sz="1600">
                <a:solidFill>
                  <a:srgbClr val="383751"/>
                </a:solidFill>
                <a:latin typeface="Inter Light"/>
                <a:ea typeface="Inter Light"/>
                <a:cs typeface="Inter Light"/>
                <a:sym typeface="Inter Light"/>
              </a:rPr>
              <a:t>Over 100,000 registered players.</a:t>
            </a:r>
            <a:endParaRPr sz="1600">
              <a:solidFill>
                <a:srgbClr val="383751"/>
              </a:solidFill>
              <a:latin typeface="Inter Light"/>
              <a:ea typeface="Inter Light"/>
              <a:cs typeface="Inter Light"/>
              <a:sym typeface="Inter Light"/>
            </a:endParaRPr>
          </a:p>
          <a:p>
            <a:pPr indent="-285750" lvl="0" marL="457200" rtl="0" algn="l">
              <a:lnSpc>
                <a:spcPct val="150000"/>
              </a:lnSpc>
              <a:spcBef>
                <a:spcPts val="0"/>
              </a:spcBef>
              <a:spcAft>
                <a:spcPts val="0"/>
              </a:spcAft>
              <a:buClr>
                <a:schemeClr val="dk1"/>
              </a:buClr>
              <a:buSzPts val="900"/>
              <a:buChar char="●"/>
            </a:pPr>
            <a:r>
              <a:rPr lang="en" sz="1600">
                <a:solidFill>
                  <a:srgbClr val="383751"/>
                </a:solidFill>
                <a:latin typeface="Inter Light"/>
                <a:ea typeface="Inter Light"/>
                <a:cs typeface="Inter Light"/>
                <a:sym typeface="Inter Light"/>
              </a:rPr>
              <a:t>Over $1 million in NFTs sold.</a:t>
            </a:r>
            <a:endParaRPr sz="1600">
              <a:solidFill>
                <a:srgbClr val="383751"/>
              </a:solidFill>
              <a:latin typeface="Inter Light"/>
              <a:ea typeface="Inter Light"/>
              <a:cs typeface="Inter Light"/>
              <a:sym typeface="Inter Light"/>
            </a:endParaRPr>
          </a:p>
          <a:p>
            <a:pPr indent="-285750" lvl="0" marL="457200" rtl="0" algn="l">
              <a:lnSpc>
                <a:spcPct val="150000"/>
              </a:lnSpc>
              <a:spcBef>
                <a:spcPts val="0"/>
              </a:spcBef>
              <a:spcAft>
                <a:spcPts val="0"/>
              </a:spcAft>
              <a:buClr>
                <a:schemeClr val="dk1"/>
              </a:buClr>
              <a:buSzPts val="900"/>
              <a:buChar char="●"/>
            </a:pPr>
            <a:r>
              <a:rPr lang="en" sz="1600">
                <a:solidFill>
                  <a:srgbClr val="383751"/>
                </a:solidFill>
                <a:latin typeface="Inter Light"/>
                <a:ea typeface="Inter Light"/>
                <a:cs typeface="Inter Light"/>
                <a:sym typeface="Inter Light"/>
              </a:rPr>
              <a:t>Over 100,000 unique NFTs in the game.</a:t>
            </a:r>
            <a:endParaRPr sz="1600">
              <a:solidFill>
                <a:srgbClr val="383751"/>
              </a:solidFill>
              <a:latin typeface="Inter Light"/>
              <a:ea typeface="Inter Light"/>
              <a:cs typeface="Inter Light"/>
              <a:sym typeface="Inter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76"/>
          <p:cNvPicPr preferRelativeResize="0"/>
          <p:nvPr/>
        </p:nvPicPr>
        <p:blipFill rotWithShape="1">
          <a:blip r:embed="rId3">
            <a:alphaModFix/>
          </a:blip>
          <a:srcRect b="0" l="1808" r="47092" t="0"/>
          <a:stretch/>
        </p:blipFill>
        <p:spPr>
          <a:xfrm>
            <a:off x="0" y="0"/>
            <a:ext cx="4572000" cy="5143501"/>
          </a:xfrm>
          <a:prstGeom prst="rect">
            <a:avLst/>
          </a:prstGeom>
          <a:noFill/>
          <a:ln>
            <a:noFill/>
          </a:ln>
        </p:spPr>
      </p:pic>
      <p:pic>
        <p:nvPicPr>
          <p:cNvPr descr="preencoded.png" id="1193" name="Google Shape;1193;p76"/>
          <p:cNvPicPr preferRelativeResize="0"/>
          <p:nvPr/>
        </p:nvPicPr>
        <p:blipFill rotWithShape="1">
          <a:blip r:embed="rId4">
            <a:alphaModFix/>
          </a:blip>
          <a:srcRect b="0" l="0" r="0" t="0"/>
          <a:stretch/>
        </p:blipFill>
        <p:spPr>
          <a:xfrm>
            <a:off x="0" y="0"/>
            <a:ext cx="9144000" cy="470667"/>
          </a:xfrm>
          <a:prstGeom prst="rect">
            <a:avLst/>
          </a:prstGeom>
          <a:noFill/>
          <a:ln>
            <a:noFill/>
          </a:ln>
        </p:spPr>
      </p:pic>
      <p:pic>
        <p:nvPicPr>
          <p:cNvPr id="1194" name="Google Shape;1194;p76"/>
          <p:cNvPicPr preferRelativeResize="0"/>
          <p:nvPr/>
        </p:nvPicPr>
        <p:blipFill rotWithShape="1">
          <a:blip r:embed="rId5">
            <a:alphaModFix/>
          </a:blip>
          <a:srcRect b="30335" l="8173" r="5238" t="30736"/>
          <a:stretch/>
        </p:blipFill>
        <p:spPr>
          <a:xfrm>
            <a:off x="2955200" y="156450"/>
            <a:ext cx="1609725" cy="361850"/>
          </a:xfrm>
          <a:prstGeom prst="rect">
            <a:avLst/>
          </a:prstGeom>
          <a:noFill/>
          <a:ln>
            <a:noFill/>
          </a:ln>
        </p:spPr>
      </p:pic>
      <p:sp>
        <p:nvSpPr>
          <p:cNvPr id="1195" name="Google Shape;1195;p76"/>
          <p:cNvSpPr txBox="1"/>
          <p:nvPr/>
        </p:nvSpPr>
        <p:spPr>
          <a:xfrm>
            <a:off x="4784000" y="580050"/>
            <a:ext cx="4122000" cy="398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rgbClr val="383751"/>
                </a:solidFill>
                <a:latin typeface="Inter"/>
                <a:ea typeface="Inter"/>
                <a:cs typeface="Inter"/>
                <a:sym typeface="Inter"/>
              </a:rPr>
              <a:t>A free-to-play, open-world blockchain-based multiplayer game.</a:t>
            </a:r>
            <a:endParaRPr b="1" sz="1600">
              <a:solidFill>
                <a:srgbClr val="383751"/>
              </a:solidFill>
              <a:latin typeface="Inter"/>
              <a:ea typeface="Inter"/>
              <a:cs typeface="Inter"/>
              <a:sym typeface="Inter"/>
            </a:endParaRPr>
          </a:p>
          <a:p>
            <a:pPr indent="0" lvl="0" marL="0" rtl="0" algn="l">
              <a:lnSpc>
                <a:spcPct val="115000"/>
              </a:lnSpc>
              <a:spcBef>
                <a:spcPts val="1200"/>
              </a:spcBef>
              <a:spcAft>
                <a:spcPts val="0"/>
              </a:spcAft>
              <a:buNone/>
            </a:pPr>
            <a:r>
              <a:rPr lang="en" sz="1600">
                <a:solidFill>
                  <a:srgbClr val="383751"/>
                </a:solidFill>
                <a:latin typeface="Inter Light"/>
                <a:ea typeface="Inter Light"/>
                <a:cs typeface="Inter Light"/>
                <a:sym typeface="Inter Light"/>
              </a:rPr>
              <a:t>Players can collect, customize, and race their own Blankos, which are vinyl toys that come to life.</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0"/>
              </a:spcAft>
              <a:buNone/>
            </a:pPr>
            <a:r>
              <a:rPr lang="en" sz="1600">
                <a:solidFill>
                  <a:srgbClr val="383751"/>
                </a:solidFill>
                <a:latin typeface="Inter Light"/>
                <a:ea typeface="Inter Light"/>
                <a:cs typeface="Inter Light"/>
                <a:sym typeface="Inter Light"/>
              </a:rPr>
              <a:t>Players can also create their own levels and share them with the community.</a:t>
            </a:r>
            <a:endParaRPr sz="1600">
              <a:solidFill>
                <a:srgbClr val="383751"/>
              </a:solidFill>
              <a:latin typeface="Inter Light"/>
              <a:ea typeface="Inter Light"/>
              <a:cs typeface="Inter Light"/>
              <a:sym typeface="Inter Light"/>
            </a:endParaRPr>
          </a:p>
          <a:p>
            <a:pPr indent="-285750" lvl="0" marL="457200" rtl="0" algn="l">
              <a:lnSpc>
                <a:spcPct val="150000"/>
              </a:lnSpc>
              <a:spcBef>
                <a:spcPts val="1200"/>
              </a:spcBef>
              <a:spcAft>
                <a:spcPts val="0"/>
              </a:spcAft>
              <a:buClr>
                <a:schemeClr val="dk1"/>
              </a:buClr>
              <a:buSzPts val="900"/>
              <a:buChar char="●"/>
            </a:pPr>
            <a:r>
              <a:rPr lang="en" sz="1600">
                <a:solidFill>
                  <a:srgbClr val="383751"/>
                </a:solidFill>
                <a:latin typeface="Inter Light"/>
                <a:ea typeface="Inter Light"/>
                <a:cs typeface="Inter Light"/>
                <a:sym typeface="Inter Light"/>
              </a:rPr>
              <a:t>Over 1 million registered players.</a:t>
            </a:r>
            <a:endParaRPr sz="1600">
              <a:solidFill>
                <a:srgbClr val="383751"/>
              </a:solidFill>
              <a:latin typeface="Inter Light"/>
              <a:ea typeface="Inter Light"/>
              <a:cs typeface="Inter Light"/>
              <a:sym typeface="Inter Light"/>
            </a:endParaRPr>
          </a:p>
          <a:p>
            <a:pPr indent="-285750" lvl="0" marL="457200" rtl="0" algn="l">
              <a:lnSpc>
                <a:spcPct val="150000"/>
              </a:lnSpc>
              <a:spcBef>
                <a:spcPts val="0"/>
              </a:spcBef>
              <a:spcAft>
                <a:spcPts val="0"/>
              </a:spcAft>
              <a:buClr>
                <a:schemeClr val="dk1"/>
              </a:buClr>
              <a:buSzPts val="900"/>
              <a:buChar char="●"/>
            </a:pPr>
            <a:r>
              <a:rPr lang="en" sz="1600">
                <a:solidFill>
                  <a:srgbClr val="383751"/>
                </a:solidFill>
                <a:latin typeface="Inter Light"/>
                <a:ea typeface="Inter Light"/>
                <a:cs typeface="Inter Light"/>
                <a:sym typeface="Inter Light"/>
              </a:rPr>
              <a:t>Over $10 million in NFTs sold.</a:t>
            </a:r>
            <a:endParaRPr sz="1600">
              <a:solidFill>
                <a:srgbClr val="383751"/>
              </a:solidFill>
              <a:latin typeface="Inter Light"/>
              <a:ea typeface="Inter Light"/>
              <a:cs typeface="Inter Light"/>
              <a:sym typeface="Inter Light"/>
            </a:endParaRPr>
          </a:p>
          <a:p>
            <a:pPr indent="-285750" lvl="0" marL="457200" rtl="0" algn="l">
              <a:lnSpc>
                <a:spcPct val="150000"/>
              </a:lnSpc>
              <a:spcBef>
                <a:spcPts val="0"/>
              </a:spcBef>
              <a:spcAft>
                <a:spcPts val="0"/>
              </a:spcAft>
              <a:buClr>
                <a:schemeClr val="dk1"/>
              </a:buClr>
              <a:buSzPts val="900"/>
              <a:buChar char="●"/>
            </a:pPr>
            <a:r>
              <a:rPr lang="en" sz="1600">
                <a:solidFill>
                  <a:srgbClr val="383751"/>
                </a:solidFill>
                <a:latin typeface="Inter Light"/>
                <a:ea typeface="Inter Light"/>
                <a:cs typeface="Inter Light"/>
                <a:sym typeface="Inter Light"/>
              </a:rPr>
              <a:t>Over 100,000 unique NFTs in the game.</a:t>
            </a:r>
            <a:endParaRPr sz="1600">
              <a:solidFill>
                <a:srgbClr val="383751"/>
              </a:solidFill>
              <a:latin typeface="Inter Light"/>
              <a:ea typeface="Inter Light"/>
              <a:cs typeface="Inter Light"/>
              <a:sym typeface="Inter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pic>
        <p:nvPicPr>
          <p:cNvPr id="1201" name="Google Shape;1201;p77"/>
          <p:cNvPicPr preferRelativeResize="0"/>
          <p:nvPr/>
        </p:nvPicPr>
        <p:blipFill rotWithShape="1">
          <a:blip r:embed="rId3">
            <a:alphaModFix/>
          </a:blip>
          <a:srcRect b="0" l="36885" r="12537" t="0"/>
          <a:stretch/>
        </p:blipFill>
        <p:spPr>
          <a:xfrm>
            <a:off x="4572000" y="0"/>
            <a:ext cx="4571999" cy="5143500"/>
          </a:xfrm>
          <a:prstGeom prst="rect">
            <a:avLst/>
          </a:prstGeom>
          <a:noFill/>
          <a:ln>
            <a:noFill/>
          </a:ln>
        </p:spPr>
      </p:pic>
      <p:sp>
        <p:nvSpPr>
          <p:cNvPr id="1202" name="Google Shape;1202;p77"/>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rtl="0" algn="l">
              <a:lnSpc>
                <a:spcPct val="120312"/>
              </a:lnSpc>
              <a:spcBef>
                <a:spcPts val="0"/>
              </a:spcBef>
              <a:spcAft>
                <a:spcPts val="0"/>
              </a:spcAft>
              <a:buClr>
                <a:schemeClr val="dk1"/>
              </a:buClr>
              <a:buSzPts val="2400"/>
              <a:buFont typeface="Arial"/>
              <a:buNone/>
            </a:pPr>
            <a:r>
              <a:rPr b="1" lang="en" sz="3000">
                <a:solidFill>
                  <a:schemeClr val="dk1"/>
                </a:solidFill>
                <a:latin typeface="Inter"/>
                <a:ea typeface="Inter"/>
                <a:cs typeface="Inter"/>
                <a:sym typeface="Inter"/>
              </a:rPr>
              <a:t>MeWe</a:t>
            </a:r>
            <a:endParaRPr b="0" i="0" sz="3000" u="none" cap="none" strike="noStrike">
              <a:solidFill>
                <a:schemeClr val="dk1"/>
              </a:solidFill>
              <a:latin typeface="Calibri"/>
              <a:ea typeface="Calibri"/>
              <a:cs typeface="Calibri"/>
              <a:sym typeface="Calibri"/>
            </a:endParaRPr>
          </a:p>
        </p:txBody>
      </p:sp>
      <p:sp>
        <p:nvSpPr>
          <p:cNvPr id="1203" name="Google Shape;1203;p77"/>
          <p:cNvSpPr/>
          <p:nvPr/>
        </p:nvSpPr>
        <p:spPr>
          <a:xfrm>
            <a:off x="622738" y="1611675"/>
            <a:ext cx="3275700" cy="566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383751"/>
                </a:solidFill>
                <a:latin typeface="Inter Light"/>
                <a:ea typeface="Inter Light"/>
                <a:cs typeface="Inter Light"/>
                <a:sym typeface="Inter Light"/>
              </a:rPr>
              <a:t>…is a privacy first social media company with over 20M users.</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0"/>
              </a:spcAft>
              <a:buClr>
                <a:schemeClr val="dk1"/>
              </a:buClr>
              <a:buSzPts val="1100"/>
              <a:buFont typeface="Arial"/>
              <a:buNone/>
            </a:pPr>
            <a:r>
              <a:rPr lang="en" sz="1600">
                <a:solidFill>
                  <a:srgbClr val="383751"/>
                </a:solidFill>
                <a:latin typeface="Inter Light"/>
                <a:ea typeface="Inter Light"/>
                <a:cs typeface="Inter Light"/>
                <a:sym typeface="Inter Light"/>
              </a:rPr>
              <a:t>They partnered with </a:t>
            </a:r>
            <a:r>
              <a:rPr b="1" lang="en" sz="1600">
                <a:solidFill>
                  <a:srgbClr val="383751"/>
                </a:solidFill>
                <a:latin typeface="Inter"/>
                <a:ea typeface="Inter"/>
                <a:cs typeface="Inter"/>
                <a:sym typeface="Inter"/>
              </a:rPr>
              <a:t>Frequency</a:t>
            </a:r>
            <a:r>
              <a:rPr lang="en" sz="1600">
                <a:solidFill>
                  <a:srgbClr val="383751"/>
                </a:solidFill>
                <a:latin typeface="Inter Light"/>
                <a:ea typeface="Inter Light"/>
                <a:cs typeface="Inter Light"/>
                <a:sym typeface="Inter Light"/>
              </a:rPr>
              <a:t>, a parachain on Polkadot, to bring their network and users to the Decentralized Social Web.</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0"/>
              </a:spcAft>
              <a:buClr>
                <a:schemeClr val="dk1"/>
              </a:buClr>
              <a:buSzPts val="1100"/>
              <a:buFont typeface="Arial"/>
              <a:buNone/>
            </a:pPr>
            <a:r>
              <a:rPr lang="en" sz="1600">
                <a:solidFill>
                  <a:srgbClr val="383751"/>
                </a:solidFill>
                <a:latin typeface="Inter Light"/>
                <a:ea typeface="Inter Light"/>
                <a:cs typeface="Inter Light"/>
                <a:sym typeface="Inter Light"/>
              </a:rPr>
              <a:t>The first initiative is to deliver a self-sovereign Social Identity that is fully owned by each user.</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t/>
            </a:r>
            <a:endParaRPr sz="1600">
              <a:solidFill>
                <a:srgbClr val="383751"/>
              </a:solidFill>
              <a:latin typeface="Inter Light"/>
              <a:ea typeface="Inter Light"/>
              <a:cs typeface="Inter Light"/>
              <a:sym typeface="Inter Light"/>
            </a:endParaRPr>
          </a:p>
        </p:txBody>
      </p:sp>
      <p:pic>
        <p:nvPicPr>
          <p:cNvPr descr="preencoded.png" id="1204" name="Google Shape;1204;p77"/>
          <p:cNvPicPr preferRelativeResize="0"/>
          <p:nvPr/>
        </p:nvPicPr>
        <p:blipFill rotWithShape="1">
          <a:blip r:embed="rId4">
            <a:alphaModFix/>
          </a:blip>
          <a:srcRect b="0" l="0" r="0" t="0"/>
          <a:stretch/>
        </p:blipFill>
        <p:spPr>
          <a:xfrm>
            <a:off x="0" y="0"/>
            <a:ext cx="9144000" cy="47066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pic>
        <p:nvPicPr>
          <p:cNvPr id="1210" name="Google Shape;1210;p78"/>
          <p:cNvPicPr preferRelativeResize="0"/>
          <p:nvPr/>
        </p:nvPicPr>
        <p:blipFill rotWithShape="1">
          <a:blip r:embed="rId3">
            <a:alphaModFix/>
          </a:blip>
          <a:srcRect b="0" l="25115" r="25021" t="0"/>
          <a:stretch/>
        </p:blipFill>
        <p:spPr>
          <a:xfrm>
            <a:off x="4586050" y="0"/>
            <a:ext cx="4557900" cy="5143500"/>
          </a:xfrm>
          <a:prstGeom prst="rect">
            <a:avLst/>
          </a:prstGeom>
          <a:noFill/>
          <a:ln>
            <a:noFill/>
          </a:ln>
        </p:spPr>
      </p:pic>
      <p:sp>
        <p:nvSpPr>
          <p:cNvPr id="1211" name="Google Shape;1211;p78"/>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rtl="0" algn="l">
              <a:lnSpc>
                <a:spcPct val="120312"/>
              </a:lnSpc>
              <a:spcBef>
                <a:spcPts val="0"/>
              </a:spcBef>
              <a:spcAft>
                <a:spcPts val="0"/>
              </a:spcAft>
              <a:buClr>
                <a:schemeClr val="dk1"/>
              </a:buClr>
              <a:buSzPts val="2400"/>
              <a:buFont typeface="Arial"/>
              <a:buNone/>
            </a:pPr>
            <a:r>
              <a:rPr b="1" lang="en" sz="3000">
                <a:solidFill>
                  <a:schemeClr val="dk1"/>
                </a:solidFill>
                <a:latin typeface="Inter"/>
                <a:ea typeface="Inter"/>
                <a:cs typeface="Inter"/>
                <a:sym typeface="Inter"/>
              </a:rPr>
              <a:t>Deloitte</a:t>
            </a:r>
            <a:endParaRPr b="0" i="0" sz="3000" u="none" cap="none" strike="noStrike">
              <a:solidFill>
                <a:schemeClr val="dk1"/>
              </a:solidFill>
              <a:latin typeface="Calibri"/>
              <a:ea typeface="Calibri"/>
              <a:cs typeface="Calibri"/>
              <a:sym typeface="Calibri"/>
            </a:endParaRPr>
          </a:p>
        </p:txBody>
      </p:sp>
      <p:sp>
        <p:nvSpPr>
          <p:cNvPr id="1212" name="Google Shape;1212;p78"/>
          <p:cNvSpPr/>
          <p:nvPr/>
        </p:nvSpPr>
        <p:spPr>
          <a:xfrm>
            <a:off x="622750" y="1611675"/>
            <a:ext cx="3663600" cy="566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383751"/>
                </a:solidFill>
                <a:latin typeface="Inter Light"/>
                <a:ea typeface="Inter Light"/>
                <a:cs typeface="Inter Light"/>
                <a:sym typeface="Inter Light"/>
              </a:rPr>
              <a:t>…the largest professional services network in the world, announced integration of </a:t>
            </a:r>
            <a:r>
              <a:rPr b="1" lang="en" sz="1600">
                <a:solidFill>
                  <a:srgbClr val="383751"/>
                </a:solidFill>
                <a:latin typeface="Inter"/>
                <a:ea typeface="Inter"/>
                <a:cs typeface="Inter"/>
                <a:sym typeface="Inter"/>
              </a:rPr>
              <a:t>KILT</a:t>
            </a:r>
            <a:r>
              <a:rPr lang="en" sz="1600">
                <a:solidFill>
                  <a:srgbClr val="383751"/>
                </a:solidFill>
                <a:latin typeface="Inter Light"/>
                <a:ea typeface="Inter Light"/>
                <a:cs typeface="Inter Light"/>
                <a:sym typeface="Inter Light"/>
              </a:rPr>
              <a:t>’s parachain for issuing reusable digital credentials to support KYC and KYB processes.</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rPr lang="en" sz="1600">
                <a:solidFill>
                  <a:srgbClr val="383751"/>
                </a:solidFill>
                <a:latin typeface="Inter Light"/>
                <a:ea typeface="Inter Light"/>
                <a:cs typeface="Inter Light"/>
                <a:sym typeface="Inter Light"/>
              </a:rPr>
              <a:t>These credentials have multiple use cases including regulatory compliance for banking and DeFi, age verification for e-commerce, private logins and fundraising.</a:t>
            </a:r>
            <a:endParaRPr sz="1600">
              <a:solidFill>
                <a:srgbClr val="383751"/>
              </a:solidFill>
              <a:latin typeface="Inter Light"/>
              <a:ea typeface="Inter Light"/>
              <a:cs typeface="Inter Light"/>
              <a:sym typeface="Inter Light"/>
            </a:endParaRPr>
          </a:p>
        </p:txBody>
      </p:sp>
      <p:pic>
        <p:nvPicPr>
          <p:cNvPr descr="preencoded.png" id="1213" name="Google Shape;1213;p78"/>
          <p:cNvPicPr preferRelativeResize="0"/>
          <p:nvPr/>
        </p:nvPicPr>
        <p:blipFill rotWithShape="1">
          <a:blip r:embed="rId4">
            <a:alphaModFix/>
          </a:blip>
          <a:srcRect b="0" l="0" r="0" t="0"/>
          <a:stretch/>
        </p:blipFill>
        <p:spPr>
          <a:xfrm>
            <a:off x="0" y="0"/>
            <a:ext cx="9144000" cy="47066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79"/>
          <p:cNvSpPr/>
          <p:nvPr/>
        </p:nvSpPr>
        <p:spPr>
          <a:xfrm>
            <a:off x="4586050" y="-75"/>
            <a:ext cx="4557900" cy="5143500"/>
          </a:xfrm>
          <a:prstGeom prst="rect">
            <a:avLst/>
          </a:prstGeom>
          <a:solidFill>
            <a:srgbClr val="1D05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9"/>
          <p:cNvSpPr/>
          <p:nvPr/>
        </p:nvSpPr>
        <p:spPr>
          <a:xfrm>
            <a:off x="622738" y="697269"/>
            <a:ext cx="45579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Uniswap</a:t>
            </a:r>
            <a:endParaRPr b="0" i="0" sz="3000" u="none" cap="none" strike="noStrike">
              <a:solidFill>
                <a:schemeClr val="dk1"/>
              </a:solidFill>
              <a:latin typeface="Calibri"/>
              <a:ea typeface="Calibri"/>
              <a:cs typeface="Calibri"/>
              <a:sym typeface="Calibri"/>
            </a:endParaRPr>
          </a:p>
        </p:txBody>
      </p:sp>
      <p:sp>
        <p:nvSpPr>
          <p:cNvPr id="1221" name="Google Shape;1221;p79"/>
          <p:cNvSpPr/>
          <p:nvPr/>
        </p:nvSpPr>
        <p:spPr>
          <a:xfrm>
            <a:off x="622751" y="1611675"/>
            <a:ext cx="3558000" cy="566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 sz="1600">
                <a:solidFill>
                  <a:srgbClr val="383751"/>
                </a:solidFill>
                <a:latin typeface="Inter Light"/>
                <a:ea typeface="Inter Light"/>
                <a:cs typeface="Inter Light"/>
                <a:sym typeface="Inter Light"/>
              </a:rPr>
              <a:t>…the largest DEX by volume, is teaming up with </a:t>
            </a:r>
            <a:r>
              <a:rPr b="1" lang="en" sz="1600">
                <a:solidFill>
                  <a:srgbClr val="383751"/>
                </a:solidFill>
                <a:latin typeface="Inter"/>
                <a:ea typeface="Inter"/>
                <a:cs typeface="Inter"/>
                <a:sym typeface="Inter"/>
              </a:rPr>
              <a:t>Moonbeam</a:t>
            </a:r>
            <a:r>
              <a:rPr lang="en" sz="1600">
                <a:solidFill>
                  <a:srgbClr val="383751"/>
                </a:solidFill>
                <a:latin typeface="Inter Light"/>
                <a:ea typeface="Inter Light"/>
                <a:cs typeface="Inter Light"/>
                <a:sym typeface="Inter Light"/>
              </a:rPr>
              <a:t> to bring the decentralized exchange to the Polkadot ecosystem.</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0"/>
              </a:spcAft>
              <a:buClr>
                <a:schemeClr val="dk1"/>
              </a:buClr>
              <a:buSzPts val="1100"/>
              <a:buFont typeface="Arial"/>
              <a:buNone/>
            </a:pPr>
            <a:r>
              <a:rPr lang="en" sz="1600">
                <a:solidFill>
                  <a:srgbClr val="383751"/>
                </a:solidFill>
                <a:latin typeface="Inter Light"/>
                <a:ea typeface="Inter Light"/>
                <a:cs typeface="Inter Light"/>
                <a:sym typeface="Inter Light"/>
              </a:rPr>
              <a:t>Moonbeam is an Ethereum compatible parachain on Polkadot. </a:t>
            </a:r>
            <a:endParaRPr sz="1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rPr lang="en" sz="1600">
                <a:solidFill>
                  <a:srgbClr val="383751"/>
                </a:solidFill>
                <a:latin typeface="Inter Light"/>
                <a:ea typeface="Inter Light"/>
                <a:cs typeface="Inter Light"/>
                <a:sym typeface="Inter Light"/>
              </a:rPr>
              <a:t>Uniswap is doing over $480 million in trading per day.</a:t>
            </a:r>
            <a:endParaRPr sz="1600">
              <a:solidFill>
                <a:srgbClr val="383751"/>
              </a:solidFill>
              <a:latin typeface="Inter Light"/>
              <a:ea typeface="Inter Light"/>
              <a:cs typeface="Inter Light"/>
              <a:sym typeface="Inter Light"/>
            </a:endParaRPr>
          </a:p>
        </p:txBody>
      </p:sp>
      <p:pic>
        <p:nvPicPr>
          <p:cNvPr descr="preencoded.png" id="1222" name="Google Shape;1222;p79"/>
          <p:cNvPicPr preferRelativeResize="0"/>
          <p:nvPr/>
        </p:nvPicPr>
        <p:blipFill rotWithShape="1">
          <a:blip r:embed="rId3">
            <a:alphaModFix/>
          </a:blip>
          <a:srcRect b="0" l="0" r="0" t="0"/>
          <a:stretch/>
        </p:blipFill>
        <p:spPr>
          <a:xfrm>
            <a:off x="0" y="0"/>
            <a:ext cx="9144000" cy="470667"/>
          </a:xfrm>
          <a:prstGeom prst="rect">
            <a:avLst/>
          </a:prstGeom>
          <a:noFill/>
          <a:ln>
            <a:noFill/>
          </a:ln>
        </p:spPr>
      </p:pic>
      <p:pic>
        <p:nvPicPr>
          <p:cNvPr id="1223" name="Google Shape;1223;p79"/>
          <p:cNvPicPr preferRelativeResize="0"/>
          <p:nvPr/>
        </p:nvPicPr>
        <p:blipFill rotWithShape="1">
          <a:blip r:embed="rId4">
            <a:alphaModFix/>
          </a:blip>
          <a:srcRect b="2657" l="13884" r="13877" t="0"/>
          <a:stretch/>
        </p:blipFill>
        <p:spPr>
          <a:xfrm>
            <a:off x="4586050" y="600075"/>
            <a:ext cx="4557900" cy="3838575"/>
          </a:xfrm>
          <a:prstGeom prst="rect">
            <a:avLst/>
          </a:prstGeom>
          <a:noFill/>
          <a:ln>
            <a:noFill/>
          </a:ln>
        </p:spPr>
      </p:pic>
      <p:pic>
        <p:nvPicPr>
          <p:cNvPr id="1224" name="Google Shape;1224;p79"/>
          <p:cNvPicPr preferRelativeResize="0"/>
          <p:nvPr/>
        </p:nvPicPr>
        <p:blipFill>
          <a:blip r:embed="rId5">
            <a:alphaModFix/>
          </a:blip>
          <a:stretch>
            <a:fillRect/>
          </a:stretch>
        </p:blipFill>
        <p:spPr>
          <a:xfrm>
            <a:off x="6762700" y="4476750"/>
            <a:ext cx="2381250" cy="666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8" name="Shape 1228"/>
        <p:cNvGrpSpPr/>
        <p:nvPr/>
      </p:nvGrpSpPr>
      <p:grpSpPr>
        <a:xfrm>
          <a:off x="0" y="0"/>
          <a:ext cx="0" cy="0"/>
          <a:chOff x="0" y="0"/>
          <a:chExt cx="0" cy="0"/>
        </a:xfrm>
      </p:grpSpPr>
      <p:pic>
        <p:nvPicPr>
          <p:cNvPr id="1229" name="Google Shape;1229;p80"/>
          <p:cNvPicPr preferRelativeResize="0"/>
          <p:nvPr/>
        </p:nvPicPr>
        <p:blipFill rotWithShape="1">
          <a:blip r:embed="rId3">
            <a:alphaModFix/>
          </a:blip>
          <a:srcRect b="73542" l="0" r="0" t="0"/>
          <a:stretch/>
        </p:blipFill>
        <p:spPr>
          <a:xfrm>
            <a:off x="0" y="2724253"/>
            <a:ext cx="9144003" cy="2419251"/>
          </a:xfrm>
          <a:prstGeom prst="rect">
            <a:avLst/>
          </a:prstGeom>
          <a:noFill/>
          <a:ln>
            <a:noFill/>
          </a:ln>
        </p:spPr>
      </p:pic>
      <p:pic>
        <p:nvPicPr>
          <p:cNvPr id="1230" name="Google Shape;1230;p80"/>
          <p:cNvPicPr preferRelativeResize="0"/>
          <p:nvPr/>
        </p:nvPicPr>
        <p:blipFill>
          <a:blip r:embed="rId4">
            <a:alphaModFix/>
          </a:blip>
          <a:stretch>
            <a:fillRect/>
          </a:stretch>
        </p:blipFill>
        <p:spPr>
          <a:xfrm>
            <a:off x="381000" y="3748094"/>
            <a:ext cx="914400" cy="914400"/>
          </a:xfrm>
          <a:prstGeom prst="rect">
            <a:avLst/>
          </a:prstGeom>
          <a:noFill/>
          <a:ln>
            <a:noFill/>
          </a:ln>
        </p:spPr>
      </p:pic>
      <p:pic>
        <p:nvPicPr>
          <p:cNvPr descr="preencoded.png" id="1231" name="Google Shape;1231;p80"/>
          <p:cNvPicPr preferRelativeResize="0"/>
          <p:nvPr/>
        </p:nvPicPr>
        <p:blipFill rotWithShape="1">
          <a:blip r:embed="rId5">
            <a:alphaModFix/>
          </a:blip>
          <a:srcRect b="0" l="0" r="0" t="0"/>
          <a:stretch/>
        </p:blipFill>
        <p:spPr>
          <a:xfrm>
            <a:off x="0" y="0"/>
            <a:ext cx="9144000" cy="470667"/>
          </a:xfrm>
          <a:prstGeom prst="rect">
            <a:avLst/>
          </a:prstGeom>
          <a:noFill/>
          <a:ln>
            <a:noFill/>
          </a:ln>
        </p:spPr>
      </p:pic>
      <p:pic>
        <p:nvPicPr>
          <p:cNvPr id="1232" name="Google Shape;1232;p80"/>
          <p:cNvPicPr preferRelativeResize="0"/>
          <p:nvPr/>
        </p:nvPicPr>
        <p:blipFill>
          <a:blip r:embed="rId6">
            <a:alphaModFix/>
          </a:blip>
          <a:stretch>
            <a:fillRect/>
          </a:stretch>
        </p:blipFill>
        <p:spPr>
          <a:xfrm>
            <a:off x="4023354" y="1837380"/>
            <a:ext cx="1097280" cy="1097280"/>
          </a:xfrm>
          <a:prstGeom prst="rect">
            <a:avLst/>
          </a:prstGeom>
          <a:noFill/>
          <a:ln>
            <a:noFill/>
          </a:ln>
        </p:spPr>
      </p:pic>
      <p:pic>
        <p:nvPicPr>
          <p:cNvPr id="1233" name="Google Shape;1233;p80"/>
          <p:cNvPicPr preferRelativeResize="0"/>
          <p:nvPr/>
        </p:nvPicPr>
        <p:blipFill>
          <a:blip r:embed="rId7">
            <a:alphaModFix/>
          </a:blip>
          <a:stretch>
            <a:fillRect/>
          </a:stretch>
        </p:blipFill>
        <p:spPr>
          <a:xfrm>
            <a:off x="1775458" y="2190755"/>
            <a:ext cx="1371600" cy="1371600"/>
          </a:xfrm>
          <a:prstGeom prst="rect">
            <a:avLst/>
          </a:prstGeom>
          <a:noFill/>
          <a:ln>
            <a:noFill/>
          </a:ln>
        </p:spPr>
      </p:pic>
      <p:pic>
        <p:nvPicPr>
          <p:cNvPr id="1234" name="Google Shape;1234;p80"/>
          <p:cNvPicPr preferRelativeResize="0"/>
          <p:nvPr/>
        </p:nvPicPr>
        <p:blipFill>
          <a:blip r:embed="rId8">
            <a:alphaModFix/>
          </a:blip>
          <a:stretch>
            <a:fillRect/>
          </a:stretch>
        </p:blipFill>
        <p:spPr>
          <a:xfrm>
            <a:off x="7848596" y="3748092"/>
            <a:ext cx="914400" cy="914400"/>
          </a:xfrm>
          <a:prstGeom prst="rect">
            <a:avLst/>
          </a:prstGeom>
          <a:noFill/>
          <a:ln>
            <a:noFill/>
          </a:ln>
        </p:spPr>
      </p:pic>
      <p:pic>
        <p:nvPicPr>
          <p:cNvPr id="1235" name="Google Shape;1235;p80"/>
          <p:cNvPicPr preferRelativeResize="0"/>
          <p:nvPr/>
        </p:nvPicPr>
        <p:blipFill>
          <a:blip r:embed="rId9">
            <a:alphaModFix/>
          </a:blip>
          <a:stretch>
            <a:fillRect/>
          </a:stretch>
        </p:blipFill>
        <p:spPr>
          <a:xfrm>
            <a:off x="6223630" y="2266955"/>
            <a:ext cx="1097283" cy="1097279"/>
          </a:xfrm>
          <a:prstGeom prst="rect">
            <a:avLst/>
          </a:prstGeom>
          <a:noFill/>
          <a:ln>
            <a:noFill/>
          </a:ln>
        </p:spPr>
      </p:pic>
      <p:pic>
        <p:nvPicPr>
          <p:cNvPr id="1236" name="Google Shape;1236;p80"/>
          <p:cNvPicPr preferRelativeResize="0"/>
          <p:nvPr/>
        </p:nvPicPr>
        <p:blipFill>
          <a:blip r:embed="rId10">
            <a:alphaModFix/>
          </a:blip>
          <a:stretch>
            <a:fillRect/>
          </a:stretch>
        </p:blipFill>
        <p:spPr>
          <a:xfrm>
            <a:off x="152400" y="1764025"/>
            <a:ext cx="1371601" cy="1371601"/>
          </a:xfrm>
          <a:prstGeom prst="rect">
            <a:avLst/>
          </a:prstGeom>
          <a:noFill/>
          <a:ln>
            <a:noFill/>
          </a:ln>
        </p:spPr>
      </p:pic>
      <p:cxnSp>
        <p:nvCxnSpPr>
          <p:cNvPr id="1237" name="Google Shape;1237;p80"/>
          <p:cNvCxnSpPr/>
          <p:nvPr/>
        </p:nvCxnSpPr>
        <p:spPr>
          <a:xfrm>
            <a:off x="838200" y="2724244"/>
            <a:ext cx="0" cy="976500"/>
          </a:xfrm>
          <a:prstGeom prst="straightConnector1">
            <a:avLst/>
          </a:prstGeom>
          <a:noFill/>
          <a:ln cap="flat" cmpd="sng" w="38100">
            <a:solidFill>
              <a:srgbClr val="E6007A"/>
            </a:solidFill>
            <a:prstDash val="solid"/>
            <a:round/>
            <a:headEnd len="med" w="med" type="none"/>
            <a:tailEnd len="med" w="med" type="triangle"/>
          </a:ln>
        </p:spPr>
      </p:cxnSp>
      <p:pic>
        <p:nvPicPr>
          <p:cNvPr id="1238" name="Google Shape;1238;p80"/>
          <p:cNvPicPr preferRelativeResize="0"/>
          <p:nvPr/>
        </p:nvPicPr>
        <p:blipFill>
          <a:blip r:embed="rId11">
            <a:alphaModFix/>
          </a:blip>
          <a:stretch>
            <a:fillRect/>
          </a:stretch>
        </p:blipFill>
        <p:spPr>
          <a:xfrm>
            <a:off x="1592575" y="665559"/>
            <a:ext cx="1737359" cy="914401"/>
          </a:xfrm>
          <a:prstGeom prst="rect">
            <a:avLst/>
          </a:prstGeom>
          <a:noFill/>
          <a:ln>
            <a:noFill/>
          </a:ln>
        </p:spPr>
      </p:pic>
      <p:cxnSp>
        <p:nvCxnSpPr>
          <p:cNvPr id="1239" name="Google Shape;1239;p80"/>
          <p:cNvCxnSpPr/>
          <p:nvPr/>
        </p:nvCxnSpPr>
        <p:spPr>
          <a:xfrm>
            <a:off x="2461250" y="1381219"/>
            <a:ext cx="0" cy="976500"/>
          </a:xfrm>
          <a:prstGeom prst="straightConnector1">
            <a:avLst/>
          </a:prstGeom>
          <a:noFill/>
          <a:ln cap="flat" cmpd="sng" w="38100">
            <a:solidFill>
              <a:srgbClr val="E6007A"/>
            </a:solidFill>
            <a:prstDash val="solid"/>
            <a:round/>
            <a:headEnd len="med" w="med" type="none"/>
            <a:tailEnd len="med" w="med" type="triangle"/>
          </a:ln>
        </p:spPr>
      </p:cxnSp>
      <p:pic>
        <p:nvPicPr>
          <p:cNvPr id="1240" name="Google Shape;1240;p80"/>
          <p:cNvPicPr preferRelativeResize="0"/>
          <p:nvPr/>
        </p:nvPicPr>
        <p:blipFill>
          <a:blip r:embed="rId12">
            <a:alphaModFix/>
          </a:blip>
          <a:stretch>
            <a:fillRect/>
          </a:stretch>
        </p:blipFill>
        <p:spPr>
          <a:xfrm>
            <a:off x="3483863" y="403676"/>
            <a:ext cx="2176271" cy="457200"/>
          </a:xfrm>
          <a:prstGeom prst="rect">
            <a:avLst/>
          </a:prstGeom>
          <a:noFill/>
          <a:ln>
            <a:noFill/>
          </a:ln>
        </p:spPr>
      </p:pic>
      <p:cxnSp>
        <p:nvCxnSpPr>
          <p:cNvPr id="1241" name="Google Shape;1241;p80"/>
          <p:cNvCxnSpPr/>
          <p:nvPr/>
        </p:nvCxnSpPr>
        <p:spPr>
          <a:xfrm>
            <a:off x="4571988" y="860869"/>
            <a:ext cx="0" cy="976500"/>
          </a:xfrm>
          <a:prstGeom prst="straightConnector1">
            <a:avLst/>
          </a:prstGeom>
          <a:noFill/>
          <a:ln cap="flat" cmpd="sng" w="38100">
            <a:solidFill>
              <a:srgbClr val="E6007A"/>
            </a:solidFill>
            <a:prstDash val="solid"/>
            <a:round/>
            <a:headEnd len="med" w="med" type="none"/>
            <a:tailEnd len="med" w="med" type="triangle"/>
          </a:ln>
        </p:spPr>
      </p:cxnSp>
      <p:pic>
        <p:nvPicPr>
          <p:cNvPr id="1242" name="Google Shape;1242;p80"/>
          <p:cNvPicPr preferRelativeResize="0"/>
          <p:nvPr/>
        </p:nvPicPr>
        <p:blipFill>
          <a:blip r:embed="rId13">
            <a:alphaModFix/>
          </a:blip>
          <a:stretch>
            <a:fillRect/>
          </a:stretch>
        </p:blipFill>
        <p:spPr>
          <a:xfrm>
            <a:off x="5539737" y="802720"/>
            <a:ext cx="2560317" cy="640080"/>
          </a:xfrm>
          <a:prstGeom prst="rect">
            <a:avLst/>
          </a:prstGeom>
          <a:noFill/>
          <a:ln>
            <a:noFill/>
          </a:ln>
        </p:spPr>
      </p:pic>
      <p:cxnSp>
        <p:nvCxnSpPr>
          <p:cNvPr id="1243" name="Google Shape;1243;p80"/>
          <p:cNvCxnSpPr/>
          <p:nvPr/>
        </p:nvCxnSpPr>
        <p:spPr>
          <a:xfrm>
            <a:off x="6819888" y="1381232"/>
            <a:ext cx="0" cy="976500"/>
          </a:xfrm>
          <a:prstGeom prst="straightConnector1">
            <a:avLst/>
          </a:prstGeom>
          <a:noFill/>
          <a:ln cap="flat" cmpd="sng" w="38100">
            <a:solidFill>
              <a:srgbClr val="E6007A"/>
            </a:solidFill>
            <a:prstDash val="solid"/>
            <a:round/>
            <a:headEnd len="med" w="med" type="none"/>
            <a:tailEnd len="med" w="med" type="triangle"/>
          </a:ln>
        </p:spPr>
      </p:cxnSp>
      <p:pic>
        <p:nvPicPr>
          <p:cNvPr id="1244" name="Google Shape;1244;p80"/>
          <p:cNvPicPr preferRelativeResize="0"/>
          <p:nvPr/>
        </p:nvPicPr>
        <p:blipFill>
          <a:blip r:embed="rId14">
            <a:alphaModFix/>
          </a:blip>
          <a:stretch>
            <a:fillRect/>
          </a:stretch>
        </p:blipFill>
        <p:spPr>
          <a:xfrm>
            <a:off x="7320900" y="2114545"/>
            <a:ext cx="1709926" cy="502920"/>
          </a:xfrm>
          <a:prstGeom prst="rect">
            <a:avLst/>
          </a:prstGeom>
          <a:noFill/>
          <a:ln>
            <a:noFill/>
          </a:ln>
        </p:spPr>
      </p:pic>
      <p:cxnSp>
        <p:nvCxnSpPr>
          <p:cNvPr id="1245" name="Google Shape;1245;p80"/>
          <p:cNvCxnSpPr/>
          <p:nvPr/>
        </p:nvCxnSpPr>
        <p:spPr>
          <a:xfrm>
            <a:off x="8258175" y="2671669"/>
            <a:ext cx="0" cy="976500"/>
          </a:xfrm>
          <a:prstGeom prst="straightConnector1">
            <a:avLst/>
          </a:prstGeom>
          <a:noFill/>
          <a:ln cap="flat" cmpd="sng" w="38100">
            <a:solidFill>
              <a:srgbClr val="E6007A"/>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pic>
        <p:nvPicPr>
          <p:cNvPr id="1250" name="Google Shape;1250;p81"/>
          <p:cNvPicPr preferRelativeResize="0"/>
          <p:nvPr/>
        </p:nvPicPr>
        <p:blipFill>
          <a:blip r:embed="rId3">
            <a:alphaModFix/>
          </a:blip>
          <a:stretch>
            <a:fillRect/>
          </a:stretch>
        </p:blipFill>
        <p:spPr>
          <a:xfrm>
            <a:off x="5153571" y="2072228"/>
            <a:ext cx="457200" cy="422031"/>
          </a:xfrm>
          <a:prstGeom prst="rect">
            <a:avLst/>
          </a:prstGeom>
          <a:noFill/>
          <a:ln>
            <a:noFill/>
          </a:ln>
        </p:spPr>
      </p:pic>
      <p:pic>
        <p:nvPicPr>
          <p:cNvPr id="1251" name="Google Shape;1251;p81"/>
          <p:cNvPicPr preferRelativeResize="0"/>
          <p:nvPr/>
        </p:nvPicPr>
        <p:blipFill>
          <a:blip r:embed="rId4">
            <a:alphaModFix/>
          </a:blip>
          <a:stretch>
            <a:fillRect/>
          </a:stretch>
        </p:blipFill>
        <p:spPr>
          <a:xfrm>
            <a:off x="3550043" y="2754543"/>
            <a:ext cx="914400" cy="914400"/>
          </a:xfrm>
          <a:prstGeom prst="rect">
            <a:avLst/>
          </a:prstGeom>
          <a:noFill/>
          <a:ln>
            <a:noFill/>
          </a:ln>
        </p:spPr>
      </p:pic>
      <p:pic>
        <p:nvPicPr>
          <p:cNvPr id="1252" name="Google Shape;1252;p81"/>
          <p:cNvPicPr preferRelativeResize="0"/>
          <p:nvPr/>
        </p:nvPicPr>
        <p:blipFill>
          <a:blip r:embed="rId5">
            <a:alphaModFix/>
          </a:blip>
          <a:stretch>
            <a:fillRect/>
          </a:stretch>
        </p:blipFill>
        <p:spPr>
          <a:xfrm>
            <a:off x="3179181" y="3025124"/>
            <a:ext cx="457200" cy="457200"/>
          </a:xfrm>
          <a:prstGeom prst="rect">
            <a:avLst/>
          </a:prstGeom>
          <a:noFill/>
          <a:ln>
            <a:noFill/>
          </a:ln>
        </p:spPr>
      </p:pic>
      <p:pic>
        <p:nvPicPr>
          <p:cNvPr id="1253" name="Google Shape;1253;p81"/>
          <p:cNvPicPr preferRelativeResize="0"/>
          <p:nvPr/>
        </p:nvPicPr>
        <p:blipFill>
          <a:blip r:embed="rId6">
            <a:alphaModFix/>
          </a:blip>
          <a:stretch>
            <a:fillRect/>
          </a:stretch>
        </p:blipFill>
        <p:spPr>
          <a:xfrm>
            <a:off x="4392263" y="643088"/>
            <a:ext cx="914400" cy="914400"/>
          </a:xfrm>
          <a:prstGeom prst="rect">
            <a:avLst/>
          </a:prstGeom>
          <a:noFill/>
          <a:ln>
            <a:noFill/>
          </a:ln>
        </p:spPr>
      </p:pic>
      <p:pic>
        <p:nvPicPr>
          <p:cNvPr id="1254" name="Google Shape;1254;p81"/>
          <p:cNvPicPr preferRelativeResize="0"/>
          <p:nvPr/>
        </p:nvPicPr>
        <p:blipFill>
          <a:blip r:embed="rId7">
            <a:alphaModFix/>
          </a:blip>
          <a:stretch>
            <a:fillRect/>
          </a:stretch>
        </p:blipFill>
        <p:spPr>
          <a:xfrm>
            <a:off x="5946838" y="2644663"/>
            <a:ext cx="914400" cy="914400"/>
          </a:xfrm>
          <a:prstGeom prst="rect">
            <a:avLst/>
          </a:prstGeom>
          <a:noFill/>
          <a:ln>
            <a:noFill/>
          </a:ln>
        </p:spPr>
      </p:pic>
      <p:pic>
        <p:nvPicPr>
          <p:cNvPr id="1255" name="Google Shape;1255;p81"/>
          <p:cNvPicPr preferRelativeResize="0"/>
          <p:nvPr/>
        </p:nvPicPr>
        <p:blipFill>
          <a:blip r:embed="rId8">
            <a:alphaModFix/>
          </a:blip>
          <a:stretch>
            <a:fillRect/>
          </a:stretch>
        </p:blipFill>
        <p:spPr>
          <a:xfrm>
            <a:off x="2537510" y="1939599"/>
            <a:ext cx="500556" cy="500827"/>
          </a:xfrm>
          <a:prstGeom prst="rect">
            <a:avLst/>
          </a:prstGeom>
          <a:noFill/>
          <a:ln>
            <a:noFill/>
          </a:ln>
        </p:spPr>
      </p:pic>
      <p:pic>
        <p:nvPicPr>
          <p:cNvPr id="1256" name="Google Shape;1256;p81"/>
          <p:cNvPicPr preferRelativeResize="0"/>
          <p:nvPr/>
        </p:nvPicPr>
        <p:blipFill>
          <a:blip r:embed="rId9">
            <a:alphaModFix/>
          </a:blip>
          <a:stretch>
            <a:fillRect/>
          </a:stretch>
        </p:blipFill>
        <p:spPr>
          <a:xfrm>
            <a:off x="2676010" y="101474"/>
            <a:ext cx="457200" cy="457200"/>
          </a:xfrm>
          <a:prstGeom prst="rect">
            <a:avLst/>
          </a:prstGeom>
          <a:noFill/>
          <a:ln>
            <a:noFill/>
          </a:ln>
        </p:spPr>
      </p:pic>
      <p:pic>
        <p:nvPicPr>
          <p:cNvPr id="1257" name="Google Shape;1257;p81"/>
          <p:cNvPicPr preferRelativeResize="0"/>
          <p:nvPr/>
        </p:nvPicPr>
        <p:blipFill>
          <a:blip r:embed="rId10">
            <a:alphaModFix/>
          </a:blip>
          <a:stretch>
            <a:fillRect/>
          </a:stretch>
        </p:blipFill>
        <p:spPr>
          <a:xfrm>
            <a:off x="3146429" y="3624770"/>
            <a:ext cx="457200" cy="457200"/>
          </a:xfrm>
          <a:prstGeom prst="rect">
            <a:avLst/>
          </a:prstGeom>
          <a:noFill/>
          <a:ln>
            <a:noFill/>
          </a:ln>
        </p:spPr>
      </p:pic>
      <p:pic>
        <p:nvPicPr>
          <p:cNvPr id="1258" name="Google Shape;1258;p81"/>
          <p:cNvPicPr preferRelativeResize="0"/>
          <p:nvPr/>
        </p:nvPicPr>
        <p:blipFill>
          <a:blip r:embed="rId11">
            <a:alphaModFix/>
          </a:blip>
          <a:stretch>
            <a:fillRect/>
          </a:stretch>
        </p:blipFill>
        <p:spPr>
          <a:xfrm>
            <a:off x="3629263" y="855002"/>
            <a:ext cx="504497" cy="504771"/>
          </a:xfrm>
          <a:prstGeom prst="rect">
            <a:avLst/>
          </a:prstGeom>
          <a:noFill/>
          <a:ln>
            <a:noFill/>
          </a:ln>
        </p:spPr>
      </p:pic>
      <p:pic>
        <p:nvPicPr>
          <p:cNvPr id="1259" name="Google Shape;1259;p81"/>
          <p:cNvPicPr preferRelativeResize="0"/>
          <p:nvPr/>
        </p:nvPicPr>
        <p:blipFill>
          <a:blip r:embed="rId12">
            <a:alphaModFix/>
          </a:blip>
          <a:stretch>
            <a:fillRect/>
          </a:stretch>
        </p:blipFill>
        <p:spPr>
          <a:xfrm>
            <a:off x="4351428" y="4187119"/>
            <a:ext cx="457200" cy="457200"/>
          </a:xfrm>
          <a:prstGeom prst="rect">
            <a:avLst/>
          </a:prstGeom>
          <a:noFill/>
          <a:ln>
            <a:noFill/>
          </a:ln>
        </p:spPr>
      </p:pic>
      <p:pic>
        <p:nvPicPr>
          <p:cNvPr id="1260" name="Google Shape;1260;p81"/>
          <p:cNvPicPr preferRelativeResize="0"/>
          <p:nvPr/>
        </p:nvPicPr>
        <p:blipFill>
          <a:blip r:embed="rId13">
            <a:alphaModFix/>
          </a:blip>
          <a:stretch>
            <a:fillRect/>
          </a:stretch>
        </p:blipFill>
        <p:spPr>
          <a:xfrm>
            <a:off x="3911197" y="286110"/>
            <a:ext cx="457200" cy="457200"/>
          </a:xfrm>
          <a:prstGeom prst="rect">
            <a:avLst/>
          </a:prstGeom>
          <a:noFill/>
          <a:ln>
            <a:noFill/>
          </a:ln>
        </p:spPr>
      </p:pic>
      <p:pic>
        <p:nvPicPr>
          <p:cNvPr id="1261" name="Google Shape;1261;p81"/>
          <p:cNvPicPr preferRelativeResize="0"/>
          <p:nvPr/>
        </p:nvPicPr>
        <p:blipFill>
          <a:blip r:embed="rId14">
            <a:alphaModFix/>
          </a:blip>
          <a:stretch>
            <a:fillRect/>
          </a:stretch>
        </p:blipFill>
        <p:spPr>
          <a:xfrm>
            <a:off x="8450183" y="2568340"/>
            <a:ext cx="457200" cy="442912"/>
          </a:xfrm>
          <a:prstGeom prst="rect">
            <a:avLst/>
          </a:prstGeom>
          <a:noFill/>
          <a:ln>
            <a:noFill/>
          </a:ln>
        </p:spPr>
      </p:pic>
      <p:pic>
        <p:nvPicPr>
          <p:cNvPr id="1262" name="Google Shape;1262;p81"/>
          <p:cNvPicPr preferRelativeResize="0"/>
          <p:nvPr/>
        </p:nvPicPr>
        <p:blipFill>
          <a:blip r:embed="rId15">
            <a:alphaModFix/>
          </a:blip>
          <a:stretch>
            <a:fillRect/>
          </a:stretch>
        </p:blipFill>
        <p:spPr>
          <a:xfrm>
            <a:off x="1195867" y="3499281"/>
            <a:ext cx="457200" cy="457200"/>
          </a:xfrm>
          <a:prstGeom prst="rect">
            <a:avLst/>
          </a:prstGeom>
          <a:noFill/>
          <a:ln>
            <a:noFill/>
          </a:ln>
        </p:spPr>
      </p:pic>
      <p:pic>
        <p:nvPicPr>
          <p:cNvPr id="1263" name="Google Shape;1263;p81"/>
          <p:cNvPicPr preferRelativeResize="0"/>
          <p:nvPr/>
        </p:nvPicPr>
        <p:blipFill>
          <a:blip r:embed="rId16">
            <a:alphaModFix/>
          </a:blip>
          <a:stretch>
            <a:fillRect/>
          </a:stretch>
        </p:blipFill>
        <p:spPr>
          <a:xfrm>
            <a:off x="3886861" y="3657830"/>
            <a:ext cx="457200" cy="521208"/>
          </a:xfrm>
          <a:prstGeom prst="rect">
            <a:avLst/>
          </a:prstGeom>
          <a:noFill/>
          <a:ln>
            <a:noFill/>
          </a:ln>
        </p:spPr>
      </p:pic>
      <p:pic>
        <p:nvPicPr>
          <p:cNvPr id="1264" name="Google Shape;1264;p81"/>
          <p:cNvPicPr preferRelativeResize="0"/>
          <p:nvPr/>
        </p:nvPicPr>
        <p:blipFill>
          <a:blip r:embed="rId17">
            <a:alphaModFix/>
          </a:blip>
          <a:stretch>
            <a:fillRect/>
          </a:stretch>
        </p:blipFill>
        <p:spPr>
          <a:xfrm>
            <a:off x="4162955" y="2239995"/>
            <a:ext cx="457200" cy="457200"/>
          </a:xfrm>
          <a:prstGeom prst="rect">
            <a:avLst/>
          </a:prstGeom>
          <a:noFill/>
          <a:ln>
            <a:noFill/>
          </a:ln>
        </p:spPr>
      </p:pic>
      <p:pic>
        <p:nvPicPr>
          <p:cNvPr id="1265" name="Google Shape;1265;p81"/>
          <p:cNvPicPr preferRelativeResize="0"/>
          <p:nvPr/>
        </p:nvPicPr>
        <p:blipFill>
          <a:blip r:embed="rId18">
            <a:alphaModFix/>
          </a:blip>
          <a:stretch>
            <a:fillRect/>
          </a:stretch>
        </p:blipFill>
        <p:spPr>
          <a:xfrm>
            <a:off x="4628861" y="200943"/>
            <a:ext cx="457200" cy="457200"/>
          </a:xfrm>
          <a:prstGeom prst="rect">
            <a:avLst/>
          </a:prstGeom>
          <a:noFill/>
          <a:ln>
            <a:noFill/>
          </a:ln>
        </p:spPr>
      </p:pic>
      <p:pic>
        <p:nvPicPr>
          <p:cNvPr id="1266" name="Google Shape;1266;p81"/>
          <p:cNvPicPr preferRelativeResize="0"/>
          <p:nvPr/>
        </p:nvPicPr>
        <p:blipFill>
          <a:blip r:embed="rId19">
            <a:alphaModFix/>
          </a:blip>
          <a:stretch>
            <a:fillRect/>
          </a:stretch>
        </p:blipFill>
        <p:spPr>
          <a:xfrm>
            <a:off x="5080437" y="3806020"/>
            <a:ext cx="457200" cy="457200"/>
          </a:xfrm>
          <a:prstGeom prst="rect">
            <a:avLst/>
          </a:prstGeom>
          <a:noFill/>
          <a:ln>
            <a:noFill/>
          </a:ln>
        </p:spPr>
      </p:pic>
      <p:pic>
        <p:nvPicPr>
          <p:cNvPr id="1267" name="Google Shape;1267;p81"/>
          <p:cNvPicPr preferRelativeResize="0"/>
          <p:nvPr/>
        </p:nvPicPr>
        <p:blipFill>
          <a:blip r:embed="rId20">
            <a:alphaModFix/>
          </a:blip>
          <a:stretch>
            <a:fillRect/>
          </a:stretch>
        </p:blipFill>
        <p:spPr>
          <a:xfrm>
            <a:off x="4703256" y="1788581"/>
            <a:ext cx="457200" cy="457200"/>
          </a:xfrm>
          <a:prstGeom prst="rect">
            <a:avLst/>
          </a:prstGeom>
          <a:noFill/>
          <a:ln>
            <a:noFill/>
          </a:ln>
        </p:spPr>
      </p:pic>
      <p:pic>
        <p:nvPicPr>
          <p:cNvPr id="1268" name="Google Shape;1268;p81"/>
          <p:cNvPicPr preferRelativeResize="0"/>
          <p:nvPr/>
        </p:nvPicPr>
        <p:blipFill>
          <a:blip r:embed="rId21">
            <a:alphaModFix/>
          </a:blip>
          <a:stretch>
            <a:fillRect/>
          </a:stretch>
        </p:blipFill>
        <p:spPr>
          <a:xfrm>
            <a:off x="4925951" y="4465314"/>
            <a:ext cx="457200" cy="457200"/>
          </a:xfrm>
          <a:prstGeom prst="rect">
            <a:avLst/>
          </a:prstGeom>
          <a:noFill/>
          <a:ln>
            <a:noFill/>
          </a:ln>
        </p:spPr>
      </p:pic>
      <p:pic>
        <p:nvPicPr>
          <p:cNvPr id="1269" name="Google Shape;1269;p81"/>
          <p:cNvPicPr preferRelativeResize="0"/>
          <p:nvPr/>
        </p:nvPicPr>
        <p:blipFill>
          <a:blip r:embed="rId22">
            <a:alphaModFix/>
          </a:blip>
          <a:stretch>
            <a:fillRect/>
          </a:stretch>
        </p:blipFill>
        <p:spPr>
          <a:xfrm>
            <a:off x="6803395" y="218395"/>
            <a:ext cx="457200" cy="457200"/>
          </a:xfrm>
          <a:prstGeom prst="rect">
            <a:avLst/>
          </a:prstGeom>
          <a:noFill/>
          <a:ln>
            <a:noFill/>
          </a:ln>
        </p:spPr>
      </p:pic>
      <p:pic>
        <p:nvPicPr>
          <p:cNvPr id="1270" name="Google Shape;1270;p81"/>
          <p:cNvPicPr preferRelativeResize="0"/>
          <p:nvPr/>
        </p:nvPicPr>
        <p:blipFill>
          <a:blip r:embed="rId23">
            <a:alphaModFix/>
          </a:blip>
          <a:stretch>
            <a:fillRect/>
          </a:stretch>
        </p:blipFill>
        <p:spPr>
          <a:xfrm>
            <a:off x="5312989" y="438504"/>
            <a:ext cx="457200" cy="457200"/>
          </a:xfrm>
          <a:prstGeom prst="rect">
            <a:avLst/>
          </a:prstGeom>
          <a:noFill/>
          <a:ln>
            <a:noFill/>
          </a:ln>
        </p:spPr>
      </p:pic>
      <p:pic>
        <p:nvPicPr>
          <p:cNvPr id="1271" name="Google Shape;1271;p81"/>
          <p:cNvPicPr preferRelativeResize="0"/>
          <p:nvPr/>
        </p:nvPicPr>
        <p:blipFill>
          <a:blip r:embed="rId24">
            <a:alphaModFix/>
          </a:blip>
          <a:stretch>
            <a:fillRect/>
          </a:stretch>
        </p:blipFill>
        <p:spPr>
          <a:xfrm>
            <a:off x="5854127" y="4396620"/>
            <a:ext cx="457200" cy="457200"/>
          </a:xfrm>
          <a:prstGeom prst="rect">
            <a:avLst/>
          </a:prstGeom>
          <a:noFill/>
          <a:ln>
            <a:noFill/>
          </a:ln>
        </p:spPr>
      </p:pic>
      <p:pic>
        <p:nvPicPr>
          <p:cNvPr id="1272" name="Google Shape;1272;p81"/>
          <p:cNvPicPr preferRelativeResize="0"/>
          <p:nvPr/>
        </p:nvPicPr>
        <p:blipFill>
          <a:blip r:embed="rId25">
            <a:alphaModFix/>
          </a:blip>
          <a:stretch>
            <a:fillRect/>
          </a:stretch>
        </p:blipFill>
        <p:spPr>
          <a:xfrm>
            <a:off x="5191109" y="2926625"/>
            <a:ext cx="532086" cy="532375"/>
          </a:xfrm>
          <a:prstGeom prst="rect">
            <a:avLst/>
          </a:prstGeom>
          <a:noFill/>
          <a:ln>
            <a:noFill/>
          </a:ln>
        </p:spPr>
      </p:pic>
      <p:pic>
        <p:nvPicPr>
          <p:cNvPr id="1273" name="Google Shape;1273;p81"/>
          <p:cNvPicPr preferRelativeResize="0"/>
          <p:nvPr/>
        </p:nvPicPr>
        <p:blipFill>
          <a:blip r:embed="rId26">
            <a:alphaModFix/>
          </a:blip>
          <a:stretch>
            <a:fillRect/>
          </a:stretch>
        </p:blipFill>
        <p:spPr>
          <a:xfrm>
            <a:off x="6362102" y="1529091"/>
            <a:ext cx="457200" cy="457200"/>
          </a:xfrm>
          <a:prstGeom prst="rect">
            <a:avLst/>
          </a:prstGeom>
          <a:noFill/>
          <a:ln>
            <a:noFill/>
          </a:ln>
        </p:spPr>
      </p:pic>
      <p:pic>
        <p:nvPicPr>
          <p:cNvPr id="1274" name="Google Shape;1274;p81"/>
          <p:cNvPicPr preferRelativeResize="0"/>
          <p:nvPr/>
        </p:nvPicPr>
        <p:blipFill>
          <a:blip r:embed="rId27">
            <a:alphaModFix/>
          </a:blip>
          <a:stretch>
            <a:fillRect/>
          </a:stretch>
        </p:blipFill>
        <p:spPr>
          <a:xfrm>
            <a:off x="7756184" y="2396224"/>
            <a:ext cx="457200" cy="457200"/>
          </a:xfrm>
          <a:prstGeom prst="rect">
            <a:avLst/>
          </a:prstGeom>
          <a:noFill/>
          <a:ln>
            <a:noFill/>
          </a:ln>
        </p:spPr>
      </p:pic>
      <p:pic>
        <p:nvPicPr>
          <p:cNvPr id="1275" name="Google Shape;1275;p81"/>
          <p:cNvPicPr preferRelativeResize="0"/>
          <p:nvPr/>
        </p:nvPicPr>
        <p:blipFill>
          <a:blip r:embed="rId28">
            <a:alphaModFix/>
          </a:blip>
          <a:stretch>
            <a:fillRect/>
          </a:stretch>
        </p:blipFill>
        <p:spPr>
          <a:xfrm>
            <a:off x="5634590" y="1750408"/>
            <a:ext cx="473951" cy="474208"/>
          </a:xfrm>
          <a:prstGeom prst="rect">
            <a:avLst/>
          </a:prstGeom>
          <a:noFill/>
          <a:ln>
            <a:noFill/>
          </a:ln>
        </p:spPr>
      </p:pic>
      <p:pic>
        <p:nvPicPr>
          <p:cNvPr id="1276" name="Google Shape;1276;p81"/>
          <p:cNvPicPr preferRelativeResize="0"/>
          <p:nvPr/>
        </p:nvPicPr>
        <p:blipFill>
          <a:blip r:embed="rId29">
            <a:alphaModFix/>
          </a:blip>
          <a:stretch>
            <a:fillRect/>
          </a:stretch>
        </p:blipFill>
        <p:spPr>
          <a:xfrm>
            <a:off x="5730560" y="2321400"/>
            <a:ext cx="457200" cy="457200"/>
          </a:xfrm>
          <a:prstGeom prst="rect">
            <a:avLst/>
          </a:prstGeom>
          <a:noFill/>
          <a:ln>
            <a:noFill/>
          </a:ln>
        </p:spPr>
      </p:pic>
      <p:pic>
        <p:nvPicPr>
          <p:cNvPr id="1277" name="Google Shape;1277;p81"/>
          <p:cNvPicPr preferRelativeResize="0"/>
          <p:nvPr/>
        </p:nvPicPr>
        <p:blipFill>
          <a:blip r:embed="rId30">
            <a:alphaModFix/>
          </a:blip>
          <a:stretch>
            <a:fillRect/>
          </a:stretch>
        </p:blipFill>
        <p:spPr>
          <a:xfrm>
            <a:off x="5936380" y="844903"/>
            <a:ext cx="457200" cy="457200"/>
          </a:xfrm>
          <a:prstGeom prst="rect">
            <a:avLst/>
          </a:prstGeom>
          <a:noFill/>
          <a:ln>
            <a:noFill/>
          </a:ln>
        </p:spPr>
      </p:pic>
      <p:pic>
        <p:nvPicPr>
          <p:cNvPr id="1278" name="Google Shape;1278;p81"/>
          <p:cNvPicPr preferRelativeResize="0"/>
          <p:nvPr/>
        </p:nvPicPr>
        <p:blipFill>
          <a:blip r:embed="rId31">
            <a:alphaModFix/>
          </a:blip>
          <a:stretch>
            <a:fillRect/>
          </a:stretch>
        </p:blipFill>
        <p:spPr>
          <a:xfrm>
            <a:off x="6565749" y="3528528"/>
            <a:ext cx="457200" cy="457200"/>
          </a:xfrm>
          <a:prstGeom prst="rect">
            <a:avLst/>
          </a:prstGeom>
          <a:noFill/>
          <a:ln>
            <a:noFill/>
          </a:ln>
        </p:spPr>
      </p:pic>
      <p:pic>
        <p:nvPicPr>
          <p:cNvPr id="1279" name="Google Shape;1279;p81"/>
          <p:cNvPicPr preferRelativeResize="0"/>
          <p:nvPr/>
        </p:nvPicPr>
        <p:blipFill>
          <a:blip r:embed="rId32">
            <a:alphaModFix/>
          </a:blip>
          <a:stretch>
            <a:fillRect/>
          </a:stretch>
        </p:blipFill>
        <p:spPr>
          <a:xfrm>
            <a:off x="6425418" y="4069863"/>
            <a:ext cx="914400" cy="914400"/>
          </a:xfrm>
          <a:prstGeom prst="rect">
            <a:avLst/>
          </a:prstGeom>
          <a:noFill/>
          <a:ln>
            <a:noFill/>
          </a:ln>
        </p:spPr>
      </p:pic>
      <p:pic>
        <p:nvPicPr>
          <p:cNvPr id="1280" name="Google Shape;1280;p81"/>
          <p:cNvPicPr preferRelativeResize="0"/>
          <p:nvPr/>
        </p:nvPicPr>
        <p:blipFill>
          <a:blip r:embed="rId33">
            <a:alphaModFix/>
          </a:blip>
          <a:stretch>
            <a:fillRect/>
          </a:stretch>
        </p:blipFill>
        <p:spPr>
          <a:xfrm>
            <a:off x="6961837" y="2316195"/>
            <a:ext cx="557561" cy="457200"/>
          </a:xfrm>
          <a:prstGeom prst="rect">
            <a:avLst/>
          </a:prstGeom>
          <a:noFill/>
          <a:ln>
            <a:noFill/>
          </a:ln>
        </p:spPr>
      </p:pic>
      <p:pic>
        <p:nvPicPr>
          <p:cNvPr id="1281" name="Google Shape;1281;p81"/>
          <p:cNvPicPr preferRelativeResize="0"/>
          <p:nvPr/>
        </p:nvPicPr>
        <p:blipFill>
          <a:blip r:embed="rId34">
            <a:alphaModFix/>
          </a:blip>
          <a:stretch>
            <a:fillRect/>
          </a:stretch>
        </p:blipFill>
        <p:spPr>
          <a:xfrm>
            <a:off x="7166343" y="3468043"/>
            <a:ext cx="457200" cy="457200"/>
          </a:xfrm>
          <a:prstGeom prst="rect">
            <a:avLst/>
          </a:prstGeom>
          <a:noFill/>
          <a:ln>
            <a:noFill/>
          </a:ln>
        </p:spPr>
      </p:pic>
      <p:pic>
        <p:nvPicPr>
          <p:cNvPr id="1282" name="Google Shape;1282;p81"/>
          <p:cNvPicPr preferRelativeResize="0"/>
          <p:nvPr/>
        </p:nvPicPr>
        <p:blipFill>
          <a:blip r:embed="rId35">
            <a:alphaModFix/>
          </a:blip>
          <a:stretch>
            <a:fillRect/>
          </a:stretch>
        </p:blipFill>
        <p:spPr>
          <a:xfrm>
            <a:off x="7220637" y="1094393"/>
            <a:ext cx="457200" cy="457200"/>
          </a:xfrm>
          <a:prstGeom prst="rect">
            <a:avLst/>
          </a:prstGeom>
          <a:noFill/>
          <a:ln>
            <a:noFill/>
          </a:ln>
        </p:spPr>
      </p:pic>
      <p:pic>
        <p:nvPicPr>
          <p:cNvPr id="1283" name="Google Shape;1283;p81"/>
          <p:cNvPicPr preferRelativeResize="0"/>
          <p:nvPr/>
        </p:nvPicPr>
        <p:blipFill>
          <a:blip r:embed="rId36">
            <a:alphaModFix/>
          </a:blip>
          <a:stretch>
            <a:fillRect/>
          </a:stretch>
        </p:blipFill>
        <p:spPr>
          <a:xfrm>
            <a:off x="6515206" y="831264"/>
            <a:ext cx="457200" cy="477078"/>
          </a:xfrm>
          <a:prstGeom prst="rect">
            <a:avLst/>
          </a:prstGeom>
          <a:noFill/>
          <a:ln>
            <a:noFill/>
          </a:ln>
        </p:spPr>
      </p:pic>
      <p:pic>
        <p:nvPicPr>
          <p:cNvPr id="1284" name="Google Shape;1284;p81"/>
          <p:cNvPicPr preferRelativeResize="0"/>
          <p:nvPr/>
        </p:nvPicPr>
        <p:blipFill>
          <a:blip r:embed="rId37">
            <a:alphaModFix/>
          </a:blip>
          <a:stretch>
            <a:fillRect/>
          </a:stretch>
        </p:blipFill>
        <p:spPr>
          <a:xfrm>
            <a:off x="7616725" y="3767834"/>
            <a:ext cx="457200" cy="457200"/>
          </a:xfrm>
          <a:prstGeom prst="rect">
            <a:avLst/>
          </a:prstGeom>
          <a:noFill/>
          <a:ln>
            <a:noFill/>
          </a:ln>
        </p:spPr>
      </p:pic>
      <p:pic>
        <p:nvPicPr>
          <p:cNvPr id="1285" name="Google Shape;1285;p81"/>
          <p:cNvPicPr preferRelativeResize="0"/>
          <p:nvPr/>
        </p:nvPicPr>
        <p:blipFill>
          <a:blip r:embed="rId38">
            <a:alphaModFix/>
          </a:blip>
          <a:stretch>
            <a:fillRect/>
          </a:stretch>
        </p:blipFill>
        <p:spPr>
          <a:xfrm>
            <a:off x="8253244" y="3216457"/>
            <a:ext cx="457200" cy="457200"/>
          </a:xfrm>
          <a:prstGeom prst="rect">
            <a:avLst/>
          </a:prstGeom>
          <a:noFill/>
          <a:ln>
            <a:noFill/>
          </a:ln>
        </p:spPr>
      </p:pic>
      <p:pic>
        <p:nvPicPr>
          <p:cNvPr id="1286" name="Google Shape;1286;p81"/>
          <p:cNvPicPr preferRelativeResize="0"/>
          <p:nvPr/>
        </p:nvPicPr>
        <p:blipFill>
          <a:blip r:embed="rId39">
            <a:alphaModFix/>
          </a:blip>
          <a:stretch>
            <a:fillRect/>
          </a:stretch>
        </p:blipFill>
        <p:spPr>
          <a:xfrm>
            <a:off x="7720101" y="1684058"/>
            <a:ext cx="457200" cy="457200"/>
          </a:xfrm>
          <a:prstGeom prst="rect">
            <a:avLst/>
          </a:prstGeom>
          <a:noFill/>
          <a:ln>
            <a:noFill/>
          </a:ln>
        </p:spPr>
      </p:pic>
      <p:pic>
        <p:nvPicPr>
          <p:cNvPr id="1287" name="Google Shape;1287;p81"/>
          <p:cNvPicPr preferRelativeResize="0"/>
          <p:nvPr/>
        </p:nvPicPr>
        <p:blipFill>
          <a:blip r:embed="rId40">
            <a:alphaModFix/>
          </a:blip>
          <a:stretch>
            <a:fillRect/>
          </a:stretch>
        </p:blipFill>
        <p:spPr>
          <a:xfrm>
            <a:off x="1086133" y="4143393"/>
            <a:ext cx="457200" cy="457200"/>
          </a:xfrm>
          <a:prstGeom prst="rect">
            <a:avLst/>
          </a:prstGeom>
          <a:noFill/>
          <a:ln>
            <a:noFill/>
          </a:ln>
        </p:spPr>
      </p:pic>
      <p:pic>
        <p:nvPicPr>
          <p:cNvPr id="1288" name="Google Shape;1288;p81"/>
          <p:cNvPicPr preferRelativeResize="0"/>
          <p:nvPr/>
        </p:nvPicPr>
        <p:blipFill>
          <a:blip r:embed="rId41">
            <a:alphaModFix/>
          </a:blip>
          <a:stretch>
            <a:fillRect/>
          </a:stretch>
        </p:blipFill>
        <p:spPr>
          <a:xfrm>
            <a:off x="8382102" y="362288"/>
            <a:ext cx="532087" cy="532376"/>
          </a:xfrm>
          <a:prstGeom prst="rect">
            <a:avLst/>
          </a:prstGeom>
          <a:noFill/>
          <a:ln>
            <a:noFill/>
          </a:ln>
        </p:spPr>
      </p:pic>
      <p:pic>
        <p:nvPicPr>
          <p:cNvPr id="1289" name="Google Shape;1289;p81"/>
          <p:cNvPicPr preferRelativeResize="0"/>
          <p:nvPr/>
        </p:nvPicPr>
        <p:blipFill>
          <a:blip r:embed="rId42">
            <a:alphaModFix/>
          </a:blip>
          <a:stretch>
            <a:fillRect/>
          </a:stretch>
        </p:blipFill>
        <p:spPr>
          <a:xfrm>
            <a:off x="8163927" y="1857175"/>
            <a:ext cx="532086" cy="532376"/>
          </a:xfrm>
          <a:prstGeom prst="rect">
            <a:avLst/>
          </a:prstGeom>
          <a:noFill/>
          <a:ln>
            <a:noFill/>
          </a:ln>
        </p:spPr>
      </p:pic>
      <p:pic>
        <p:nvPicPr>
          <p:cNvPr id="1290" name="Google Shape;1290;p81"/>
          <p:cNvPicPr preferRelativeResize="0"/>
          <p:nvPr/>
        </p:nvPicPr>
        <p:blipFill>
          <a:blip r:embed="rId43">
            <a:alphaModFix/>
          </a:blip>
          <a:stretch>
            <a:fillRect/>
          </a:stretch>
        </p:blipFill>
        <p:spPr>
          <a:xfrm>
            <a:off x="7828182" y="819509"/>
            <a:ext cx="457200" cy="457200"/>
          </a:xfrm>
          <a:prstGeom prst="rect">
            <a:avLst/>
          </a:prstGeom>
          <a:noFill/>
          <a:ln>
            <a:noFill/>
          </a:ln>
        </p:spPr>
      </p:pic>
      <p:pic>
        <p:nvPicPr>
          <p:cNvPr id="1291" name="Google Shape;1291;p81"/>
          <p:cNvPicPr preferRelativeResize="0"/>
          <p:nvPr/>
        </p:nvPicPr>
        <p:blipFill>
          <a:blip r:embed="rId44">
            <a:alphaModFix/>
          </a:blip>
          <a:stretch>
            <a:fillRect/>
          </a:stretch>
        </p:blipFill>
        <p:spPr>
          <a:xfrm>
            <a:off x="210626" y="2207038"/>
            <a:ext cx="457199" cy="457199"/>
          </a:xfrm>
          <a:prstGeom prst="rect">
            <a:avLst/>
          </a:prstGeom>
          <a:noFill/>
          <a:ln>
            <a:noFill/>
          </a:ln>
        </p:spPr>
      </p:pic>
      <p:pic>
        <p:nvPicPr>
          <p:cNvPr id="1292" name="Google Shape;1292;p81"/>
          <p:cNvPicPr preferRelativeResize="0"/>
          <p:nvPr/>
        </p:nvPicPr>
        <p:blipFill>
          <a:blip r:embed="rId45">
            <a:alphaModFix/>
          </a:blip>
          <a:stretch>
            <a:fillRect/>
          </a:stretch>
        </p:blipFill>
        <p:spPr>
          <a:xfrm>
            <a:off x="8389494" y="1297383"/>
            <a:ext cx="457200" cy="457200"/>
          </a:xfrm>
          <a:prstGeom prst="rect">
            <a:avLst/>
          </a:prstGeom>
          <a:noFill/>
          <a:ln>
            <a:noFill/>
          </a:ln>
        </p:spPr>
      </p:pic>
      <p:pic>
        <p:nvPicPr>
          <p:cNvPr id="1293" name="Google Shape;1293;p81"/>
          <p:cNvPicPr preferRelativeResize="0"/>
          <p:nvPr/>
        </p:nvPicPr>
        <p:blipFill>
          <a:blip r:embed="rId46">
            <a:alphaModFix/>
          </a:blip>
          <a:stretch>
            <a:fillRect/>
          </a:stretch>
        </p:blipFill>
        <p:spPr>
          <a:xfrm>
            <a:off x="8087714" y="4395600"/>
            <a:ext cx="457200" cy="457200"/>
          </a:xfrm>
          <a:prstGeom prst="rect">
            <a:avLst/>
          </a:prstGeom>
          <a:noFill/>
          <a:ln>
            <a:noFill/>
          </a:ln>
        </p:spPr>
      </p:pic>
      <p:pic>
        <p:nvPicPr>
          <p:cNvPr id="1294" name="Google Shape;1294;p81"/>
          <p:cNvPicPr preferRelativeResize="0"/>
          <p:nvPr/>
        </p:nvPicPr>
        <p:blipFill>
          <a:blip r:embed="rId47">
            <a:alphaModFix/>
          </a:blip>
          <a:stretch>
            <a:fillRect/>
          </a:stretch>
        </p:blipFill>
        <p:spPr>
          <a:xfrm>
            <a:off x="1766033" y="667097"/>
            <a:ext cx="457200" cy="457200"/>
          </a:xfrm>
          <a:prstGeom prst="rect">
            <a:avLst/>
          </a:prstGeom>
          <a:noFill/>
          <a:ln>
            <a:noFill/>
          </a:ln>
        </p:spPr>
      </p:pic>
      <p:pic>
        <p:nvPicPr>
          <p:cNvPr id="1295" name="Google Shape;1295;p81"/>
          <p:cNvPicPr preferRelativeResize="0"/>
          <p:nvPr/>
        </p:nvPicPr>
        <p:blipFill>
          <a:blip r:embed="rId48">
            <a:alphaModFix/>
          </a:blip>
          <a:stretch>
            <a:fillRect/>
          </a:stretch>
        </p:blipFill>
        <p:spPr>
          <a:xfrm>
            <a:off x="896122" y="590559"/>
            <a:ext cx="685800" cy="685800"/>
          </a:xfrm>
          <a:prstGeom prst="rect">
            <a:avLst/>
          </a:prstGeom>
          <a:noFill/>
          <a:ln>
            <a:noFill/>
          </a:ln>
        </p:spPr>
      </p:pic>
      <p:pic>
        <p:nvPicPr>
          <p:cNvPr id="1296" name="Google Shape;1296;p81"/>
          <p:cNvPicPr preferRelativeResize="0"/>
          <p:nvPr/>
        </p:nvPicPr>
        <p:blipFill>
          <a:blip r:embed="rId49">
            <a:alphaModFix/>
          </a:blip>
          <a:stretch>
            <a:fillRect/>
          </a:stretch>
        </p:blipFill>
        <p:spPr>
          <a:xfrm>
            <a:off x="3100184" y="1768714"/>
            <a:ext cx="457200" cy="457200"/>
          </a:xfrm>
          <a:prstGeom prst="rect">
            <a:avLst/>
          </a:prstGeom>
          <a:noFill/>
          <a:ln>
            <a:noFill/>
          </a:ln>
        </p:spPr>
      </p:pic>
      <p:pic>
        <p:nvPicPr>
          <p:cNvPr id="1297" name="Google Shape;1297;p81"/>
          <p:cNvPicPr preferRelativeResize="0"/>
          <p:nvPr/>
        </p:nvPicPr>
        <p:blipFill>
          <a:blip r:embed="rId50">
            <a:alphaModFix/>
          </a:blip>
          <a:stretch>
            <a:fillRect/>
          </a:stretch>
        </p:blipFill>
        <p:spPr>
          <a:xfrm>
            <a:off x="1993839" y="1287882"/>
            <a:ext cx="446337" cy="446673"/>
          </a:xfrm>
          <a:prstGeom prst="rect">
            <a:avLst/>
          </a:prstGeom>
          <a:noFill/>
          <a:ln>
            <a:noFill/>
          </a:ln>
        </p:spPr>
      </p:pic>
      <p:pic>
        <p:nvPicPr>
          <p:cNvPr id="1298" name="Google Shape;1298;p81"/>
          <p:cNvPicPr preferRelativeResize="0"/>
          <p:nvPr/>
        </p:nvPicPr>
        <p:blipFill>
          <a:blip r:embed="rId51">
            <a:alphaModFix/>
          </a:blip>
          <a:stretch>
            <a:fillRect/>
          </a:stretch>
        </p:blipFill>
        <p:spPr>
          <a:xfrm>
            <a:off x="456541" y="3810938"/>
            <a:ext cx="457200" cy="448056"/>
          </a:xfrm>
          <a:prstGeom prst="rect">
            <a:avLst/>
          </a:prstGeom>
          <a:noFill/>
          <a:ln>
            <a:noFill/>
          </a:ln>
        </p:spPr>
      </p:pic>
      <p:pic>
        <p:nvPicPr>
          <p:cNvPr id="1299" name="Google Shape;1299;p81"/>
          <p:cNvPicPr preferRelativeResize="0"/>
          <p:nvPr/>
        </p:nvPicPr>
        <p:blipFill>
          <a:blip r:embed="rId52">
            <a:alphaModFix/>
          </a:blip>
          <a:stretch>
            <a:fillRect/>
          </a:stretch>
        </p:blipFill>
        <p:spPr>
          <a:xfrm>
            <a:off x="367760" y="160693"/>
            <a:ext cx="457200" cy="457200"/>
          </a:xfrm>
          <a:prstGeom prst="rect">
            <a:avLst/>
          </a:prstGeom>
          <a:noFill/>
          <a:ln>
            <a:noFill/>
          </a:ln>
        </p:spPr>
      </p:pic>
      <p:pic>
        <p:nvPicPr>
          <p:cNvPr id="1300" name="Google Shape;1300;p81"/>
          <p:cNvPicPr preferRelativeResize="0"/>
          <p:nvPr/>
        </p:nvPicPr>
        <p:blipFill>
          <a:blip r:embed="rId53">
            <a:alphaModFix/>
          </a:blip>
          <a:stretch>
            <a:fillRect/>
          </a:stretch>
        </p:blipFill>
        <p:spPr>
          <a:xfrm>
            <a:off x="1835395" y="4187136"/>
            <a:ext cx="457200" cy="457200"/>
          </a:xfrm>
          <a:prstGeom prst="rect">
            <a:avLst/>
          </a:prstGeom>
          <a:noFill/>
          <a:ln>
            <a:noFill/>
          </a:ln>
        </p:spPr>
      </p:pic>
      <p:pic>
        <p:nvPicPr>
          <p:cNvPr id="1301" name="Google Shape;1301;p81"/>
          <p:cNvPicPr preferRelativeResize="0"/>
          <p:nvPr/>
        </p:nvPicPr>
        <p:blipFill>
          <a:blip r:embed="rId54">
            <a:alphaModFix/>
          </a:blip>
          <a:stretch>
            <a:fillRect/>
          </a:stretch>
        </p:blipFill>
        <p:spPr>
          <a:xfrm>
            <a:off x="1435540" y="1487446"/>
            <a:ext cx="457200" cy="457200"/>
          </a:xfrm>
          <a:prstGeom prst="rect">
            <a:avLst/>
          </a:prstGeom>
          <a:noFill/>
          <a:ln>
            <a:noFill/>
          </a:ln>
        </p:spPr>
      </p:pic>
      <p:pic>
        <p:nvPicPr>
          <p:cNvPr id="1302" name="Google Shape;1302;p81"/>
          <p:cNvPicPr preferRelativeResize="0"/>
          <p:nvPr/>
        </p:nvPicPr>
        <p:blipFill>
          <a:blip r:embed="rId55">
            <a:alphaModFix/>
          </a:blip>
          <a:stretch>
            <a:fillRect/>
          </a:stretch>
        </p:blipFill>
        <p:spPr>
          <a:xfrm>
            <a:off x="3073502" y="1210463"/>
            <a:ext cx="457200" cy="448055"/>
          </a:xfrm>
          <a:prstGeom prst="rect">
            <a:avLst/>
          </a:prstGeom>
          <a:noFill/>
          <a:ln>
            <a:noFill/>
          </a:ln>
        </p:spPr>
      </p:pic>
      <p:pic>
        <p:nvPicPr>
          <p:cNvPr id="1303" name="Google Shape;1303;p81"/>
          <p:cNvPicPr preferRelativeResize="0"/>
          <p:nvPr/>
        </p:nvPicPr>
        <p:blipFill>
          <a:blip r:embed="rId56">
            <a:alphaModFix/>
          </a:blip>
          <a:stretch>
            <a:fillRect/>
          </a:stretch>
        </p:blipFill>
        <p:spPr>
          <a:xfrm>
            <a:off x="3321452" y="265447"/>
            <a:ext cx="457200" cy="457200"/>
          </a:xfrm>
          <a:prstGeom prst="rect">
            <a:avLst/>
          </a:prstGeom>
          <a:noFill/>
          <a:ln>
            <a:noFill/>
          </a:ln>
        </p:spPr>
      </p:pic>
      <p:pic>
        <p:nvPicPr>
          <p:cNvPr id="1304" name="Google Shape;1304;p81"/>
          <p:cNvPicPr preferRelativeResize="0"/>
          <p:nvPr/>
        </p:nvPicPr>
        <p:blipFill>
          <a:blip r:embed="rId57">
            <a:alphaModFix/>
          </a:blip>
          <a:stretch>
            <a:fillRect/>
          </a:stretch>
        </p:blipFill>
        <p:spPr>
          <a:xfrm>
            <a:off x="2464116" y="2943362"/>
            <a:ext cx="457200" cy="457200"/>
          </a:xfrm>
          <a:prstGeom prst="rect">
            <a:avLst/>
          </a:prstGeom>
          <a:noFill/>
          <a:ln>
            <a:noFill/>
          </a:ln>
        </p:spPr>
      </p:pic>
      <p:pic>
        <p:nvPicPr>
          <p:cNvPr id="1305" name="Google Shape;1305;p81"/>
          <p:cNvPicPr preferRelativeResize="0"/>
          <p:nvPr/>
        </p:nvPicPr>
        <p:blipFill>
          <a:blip r:embed="rId58">
            <a:alphaModFix/>
          </a:blip>
          <a:stretch>
            <a:fillRect/>
          </a:stretch>
        </p:blipFill>
        <p:spPr>
          <a:xfrm>
            <a:off x="4632723" y="2407439"/>
            <a:ext cx="639528" cy="640009"/>
          </a:xfrm>
          <a:prstGeom prst="rect">
            <a:avLst/>
          </a:prstGeom>
          <a:noFill/>
          <a:ln>
            <a:noFill/>
          </a:ln>
        </p:spPr>
      </p:pic>
      <p:pic>
        <p:nvPicPr>
          <p:cNvPr id="1306" name="Google Shape;1306;p81"/>
          <p:cNvPicPr preferRelativeResize="0"/>
          <p:nvPr/>
        </p:nvPicPr>
        <p:blipFill>
          <a:blip r:embed="rId59">
            <a:alphaModFix/>
          </a:blip>
          <a:stretch>
            <a:fillRect/>
          </a:stretch>
        </p:blipFill>
        <p:spPr>
          <a:xfrm>
            <a:off x="8503215" y="3882231"/>
            <a:ext cx="457200" cy="457200"/>
          </a:xfrm>
          <a:prstGeom prst="rect">
            <a:avLst/>
          </a:prstGeom>
          <a:noFill/>
          <a:ln>
            <a:noFill/>
          </a:ln>
        </p:spPr>
      </p:pic>
      <p:pic>
        <p:nvPicPr>
          <p:cNvPr id="1307" name="Google Shape;1307;p81"/>
          <p:cNvPicPr preferRelativeResize="0"/>
          <p:nvPr/>
        </p:nvPicPr>
        <p:blipFill>
          <a:blip r:embed="rId60">
            <a:alphaModFix/>
          </a:blip>
          <a:stretch>
            <a:fillRect/>
          </a:stretch>
        </p:blipFill>
        <p:spPr>
          <a:xfrm>
            <a:off x="7392841" y="4421526"/>
            <a:ext cx="457200" cy="457200"/>
          </a:xfrm>
          <a:prstGeom prst="rect">
            <a:avLst/>
          </a:prstGeom>
          <a:noFill/>
          <a:ln>
            <a:noFill/>
          </a:ln>
        </p:spPr>
      </p:pic>
      <p:pic>
        <p:nvPicPr>
          <p:cNvPr id="1308" name="Google Shape;1308;p81"/>
          <p:cNvPicPr preferRelativeResize="0"/>
          <p:nvPr/>
        </p:nvPicPr>
        <p:blipFill>
          <a:blip r:embed="rId61">
            <a:alphaModFix/>
          </a:blip>
          <a:stretch>
            <a:fillRect/>
          </a:stretch>
        </p:blipFill>
        <p:spPr>
          <a:xfrm>
            <a:off x="434661" y="1359775"/>
            <a:ext cx="914402" cy="914400"/>
          </a:xfrm>
          <a:prstGeom prst="rect">
            <a:avLst/>
          </a:prstGeom>
          <a:noFill/>
          <a:ln>
            <a:noFill/>
          </a:ln>
        </p:spPr>
      </p:pic>
      <p:pic>
        <p:nvPicPr>
          <p:cNvPr id="1309" name="Google Shape;1309;p81"/>
          <p:cNvPicPr preferRelativeResize="0"/>
          <p:nvPr/>
        </p:nvPicPr>
        <p:blipFill>
          <a:blip r:embed="rId62">
            <a:alphaModFix/>
          </a:blip>
          <a:stretch>
            <a:fillRect/>
          </a:stretch>
        </p:blipFill>
        <p:spPr>
          <a:xfrm>
            <a:off x="1835409" y="3082029"/>
            <a:ext cx="457200" cy="457200"/>
          </a:xfrm>
          <a:prstGeom prst="rect">
            <a:avLst/>
          </a:prstGeom>
          <a:noFill/>
          <a:ln>
            <a:noFill/>
          </a:ln>
        </p:spPr>
      </p:pic>
      <p:pic>
        <p:nvPicPr>
          <p:cNvPr id="1310" name="Google Shape;1310;p81"/>
          <p:cNvPicPr preferRelativeResize="0"/>
          <p:nvPr/>
        </p:nvPicPr>
        <p:blipFill>
          <a:blip r:embed="rId63">
            <a:alphaModFix/>
          </a:blip>
          <a:stretch>
            <a:fillRect/>
          </a:stretch>
        </p:blipFill>
        <p:spPr>
          <a:xfrm>
            <a:off x="1028146" y="2316200"/>
            <a:ext cx="457200" cy="457200"/>
          </a:xfrm>
          <a:prstGeom prst="rect">
            <a:avLst/>
          </a:prstGeom>
          <a:noFill/>
          <a:ln>
            <a:noFill/>
          </a:ln>
        </p:spPr>
      </p:pic>
      <p:pic>
        <p:nvPicPr>
          <p:cNvPr id="1311" name="Google Shape;1311;p81"/>
          <p:cNvPicPr preferRelativeResize="0"/>
          <p:nvPr/>
        </p:nvPicPr>
        <p:blipFill>
          <a:blip r:embed="rId64">
            <a:alphaModFix/>
          </a:blip>
          <a:stretch>
            <a:fillRect/>
          </a:stretch>
        </p:blipFill>
        <p:spPr>
          <a:xfrm>
            <a:off x="4386575" y="3138700"/>
            <a:ext cx="685800" cy="685800"/>
          </a:xfrm>
          <a:prstGeom prst="rect">
            <a:avLst/>
          </a:prstGeom>
          <a:noFill/>
          <a:ln>
            <a:noFill/>
          </a:ln>
        </p:spPr>
      </p:pic>
      <p:pic>
        <p:nvPicPr>
          <p:cNvPr id="1312" name="Google Shape;1312;p81"/>
          <p:cNvPicPr preferRelativeResize="0"/>
          <p:nvPr/>
        </p:nvPicPr>
        <p:blipFill>
          <a:blip r:embed="rId65">
            <a:alphaModFix/>
          </a:blip>
          <a:stretch>
            <a:fillRect/>
          </a:stretch>
        </p:blipFill>
        <p:spPr>
          <a:xfrm>
            <a:off x="3527425" y="4395600"/>
            <a:ext cx="457200" cy="457200"/>
          </a:xfrm>
          <a:prstGeom prst="rect">
            <a:avLst/>
          </a:prstGeom>
          <a:noFill/>
          <a:ln>
            <a:noFill/>
          </a:ln>
        </p:spPr>
      </p:pic>
      <p:pic>
        <p:nvPicPr>
          <p:cNvPr id="1313" name="Google Shape;1313;p81"/>
          <p:cNvPicPr preferRelativeResize="0"/>
          <p:nvPr/>
        </p:nvPicPr>
        <p:blipFill>
          <a:blip r:embed="rId66">
            <a:alphaModFix/>
          </a:blip>
          <a:stretch>
            <a:fillRect/>
          </a:stretch>
        </p:blipFill>
        <p:spPr>
          <a:xfrm>
            <a:off x="2697650" y="643050"/>
            <a:ext cx="457201" cy="457201"/>
          </a:xfrm>
          <a:prstGeom prst="rect">
            <a:avLst/>
          </a:prstGeom>
          <a:noFill/>
          <a:ln>
            <a:noFill/>
          </a:ln>
        </p:spPr>
      </p:pic>
      <p:pic>
        <p:nvPicPr>
          <p:cNvPr id="1314" name="Google Shape;1314;p81"/>
          <p:cNvPicPr preferRelativeResize="0"/>
          <p:nvPr/>
        </p:nvPicPr>
        <p:blipFill>
          <a:blip r:embed="rId67">
            <a:alphaModFix/>
          </a:blip>
          <a:stretch>
            <a:fillRect/>
          </a:stretch>
        </p:blipFill>
        <p:spPr>
          <a:xfrm>
            <a:off x="371713" y="3016038"/>
            <a:ext cx="457200" cy="457200"/>
          </a:xfrm>
          <a:prstGeom prst="rect">
            <a:avLst/>
          </a:prstGeom>
          <a:noFill/>
          <a:ln>
            <a:noFill/>
          </a:ln>
        </p:spPr>
      </p:pic>
      <p:pic>
        <p:nvPicPr>
          <p:cNvPr id="1315" name="Google Shape;1315;p81"/>
          <p:cNvPicPr preferRelativeResize="0"/>
          <p:nvPr/>
        </p:nvPicPr>
        <p:blipFill>
          <a:blip r:embed="rId68">
            <a:alphaModFix/>
          </a:blip>
          <a:stretch>
            <a:fillRect/>
          </a:stretch>
        </p:blipFill>
        <p:spPr>
          <a:xfrm>
            <a:off x="5885613" y="3577513"/>
            <a:ext cx="457200" cy="457200"/>
          </a:xfrm>
          <a:prstGeom prst="rect">
            <a:avLst/>
          </a:prstGeom>
          <a:noFill/>
          <a:ln>
            <a:noFill/>
          </a:ln>
        </p:spPr>
      </p:pic>
      <p:pic>
        <p:nvPicPr>
          <p:cNvPr id="1316" name="Google Shape;1316;p81"/>
          <p:cNvPicPr preferRelativeResize="0"/>
          <p:nvPr/>
        </p:nvPicPr>
        <p:blipFill>
          <a:blip r:embed="rId69">
            <a:alphaModFix/>
          </a:blip>
          <a:stretch>
            <a:fillRect/>
          </a:stretch>
        </p:blipFill>
        <p:spPr>
          <a:xfrm>
            <a:off x="5205138" y="1189438"/>
            <a:ext cx="685800" cy="685800"/>
          </a:xfrm>
          <a:prstGeom prst="rect">
            <a:avLst/>
          </a:prstGeom>
          <a:noFill/>
          <a:ln>
            <a:noFill/>
          </a:ln>
        </p:spPr>
      </p:pic>
      <p:pic>
        <p:nvPicPr>
          <p:cNvPr id="1317" name="Google Shape;1317;p81"/>
          <p:cNvPicPr preferRelativeResize="0"/>
          <p:nvPr/>
        </p:nvPicPr>
        <p:blipFill>
          <a:blip r:embed="rId70">
            <a:alphaModFix/>
          </a:blip>
          <a:stretch>
            <a:fillRect/>
          </a:stretch>
        </p:blipFill>
        <p:spPr>
          <a:xfrm>
            <a:off x="6438525" y="2207038"/>
            <a:ext cx="457200" cy="457200"/>
          </a:xfrm>
          <a:prstGeom prst="rect">
            <a:avLst/>
          </a:prstGeom>
          <a:noFill/>
          <a:ln>
            <a:noFill/>
          </a:ln>
        </p:spPr>
      </p:pic>
      <p:pic>
        <p:nvPicPr>
          <p:cNvPr id="1318" name="Google Shape;1318;p81"/>
          <p:cNvPicPr preferRelativeResize="0"/>
          <p:nvPr/>
        </p:nvPicPr>
        <p:blipFill>
          <a:blip r:embed="rId71">
            <a:alphaModFix/>
          </a:blip>
          <a:stretch>
            <a:fillRect/>
          </a:stretch>
        </p:blipFill>
        <p:spPr>
          <a:xfrm>
            <a:off x="3256088" y="2263675"/>
            <a:ext cx="685800" cy="685800"/>
          </a:xfrm>
          <a:prstGeom prst="rect">
            <a:avLst/>
          </a:prstGeom>
          <a:noFill/>
          <a:ln>
            <a:noFill/>
          </a:ln>
        </p:spPr>
      </p:pic>
      <p:pic>
        <p:nvPicPr>
          <p:cNvPr id="1319" name="Google Shape;1319;p81"/>
          <p:cNvPicPr preferRelativeResize="0"/>
          <p:nvPr/>
        </p:nvPicPr>
        <p:blipFill>
          <a:blip r:embed="rId72">
            <a:alphaModFix/>
          </a:blip>
          <a:stretch>
            <a:fillRect/>
          </a:stretch>
        </p:blipFill>
        <p:spPr>
          <a:xfrm>
            <a:off x="3619500" y="1619250"/>
            <a:ext cx="457200" cy="457200"/>
          </a:xfrm>
          <a:prstGeom prst="rect">
            <a:avLst/>
          </a:prstGeom>
          <a:noFill/>
          <a:ln>
            <a:noFill/>
          </a:ln>
        </p:spPr>
      </p:pic>
      <p:pic>
        <p:nvPicPr>
          <p:cNvPr id="1320" name="Google Shape;1320;p81"/>
          <p:cNvPicPr preferRelativeResize="0"/>
          <p:nvPr/>
        </p:nvPicPr>
        <p:blipFill>
          <a:blip r:embed="rId73">
            <a:alphaModFix/>
          </a:blip>
          <a:stretch>
            <a:fillRect/>
          </a:stretch>
        </p:blipFill>
        <p:spPr>
          <a:xfrm>
            <a:off x="4109225" y="1334763"/>
            <a:ext cx="685800" cy="685800"/>
          </a:xfrm>
          <a:prstGeom prst="rect">
            <a:avLst/>
          </a:prstGeom>
          <a:noFill/>
          <a:ln>
            <a:noFill/>
          </a:ln>
        </p:spPr>
      </p:pic>
      <p:pic>
        <p:nvPicPr>
          <p:cNvPr id="1321" name="Google Shape;1321;p81"/>
          <p:cNvPicPr preferRelativeResize="0"/>
          <p:nvPr/>
        </p:nvPicPr>
        <p:blipFill>
          <a:blip r:embed="rId74">
            <a:alphaModFix/>
          </a:blip>
          <a:stretch>
            <a:fillRect/>
          </a:stretch>
        </p:blipFill>
        <p:spPr>
          <a:xfrm>
            <a:off x="2929775" y="4225013"/>
            <a:ext cx="457200" cy="457200"/>
          </a:xfrm>
          <a:prstGeom prst="rect">
            <a:avLst/>
          </a:prstGeom>
          <a:noFill/>
          <a:ln>
            <a:noFill/>
          </a:ln>
        </p:spPr>
      </p:pic>
      <p:pic>
        <p:nvPicPr>
          <p:cNvPr id="1322" name="Google Shape;1322;p81"/>
          <p:cNvPicPr preferRelativeResize="0"/>
          <p:nvPr/>
        </p:nvPicPr>
        <p:blipFill>
          <a:blip r:embed="rId75">
            <a:alphaModFix/>
          </a:blip>
          <a:stretch>
            <a:fillRect/>
          </a:stretch>
        </p:blipFill>
        <p:spPr>
          <a:xfrm>
            <a:off x="1286738" y="2815413"/>
            <a:ext cx="457200" cy="457200"/>
          </a:xfrm>
          <a:prstGeom prst="rect">
            <a:avLst/>
          </a:prstGeom>
          <a:noFill/>
          <a:ln>
            <a:noFill/>
          </a:ln>
        </p:spPr>
      </p:pic>
      <p:pic>
        <p:nvPicPr>
          <p:cNvPr id="1323" name="Google Shape;1323;p81"/>
          <p:cNvPicPr preferRelativeResize="0"/>
          <p:nvPr/>
        </p:nvPicPr>
        <p:blipFill>
          <a:blip r:embed="rId76">
            <a:alphaModFix/>
          </a:blip>
          <a:stretch>
            <a:fillRect/>
          </a:stretch>
        </p:blipFill>
        <p:spPr>
          <a:xfrm>
            <a:off x="210625" y="938225"/>
            <a:ext cx="457200" cy="457200"/>
          </a:xfrm>
          <a:prstGeom prst="rect">
            <a:avLst/>
          </a:prstGeom>
          <a:noFill/>
          <a:ln>
            <a:noFill/>
          </a:ln>
        </p:spPr>
      </p:pic>
      <p:pic>
        <p:nvPicPr>
          <p:cNvPr id="1324" name="Google Shape;1324;p81"/>
          <p:cNvPicPr preferRelativeResize="0"/>
          <p:nvPr/>
        </p:nvPicPr>
        <p:blipFill>
          <a:blip r:embed="rId77">
            <a:alphaModFix/>
          </a:blip>
          <a:stretch>
            <a:fillRect/>
          </a:stretch>
        </p:blipFill>
        <p:spPr>
          <a:xfrm>
            <a:off x="7574450" y="189250"/>
            <a:ext cx="457200" cy="457200"/>
          </a:xfrm>
          <a:prstGeom prst="rect">
            <a:avLst/>
          </a:prstGeom>
          <a:noFill/>
          <a:ln>
            <a:noFill/>
          </a:ln>
        </p:spPr>
      </p:pic>
      <p:pic>
        <p:nvPicPr>
          <p:cNvPr id="1325" name="Google Shape;1325;p81"/>
          <p:cNvPicPr preferRelativeResize="0"/>
          <p:nvPr/>
        </p:nvPicPr>
        <p:blipFill>
          <a:blip r:embed="rId78">
            <a:alphaModFix/>
          </a:blip>
          <a:stretch>
            <a:fillRect/>
          </a:stretch>
        </p:blipFill>
        <p:spPr>
          <a:xfrm>
            <a:off x="6803400" y="2869325"/>
            <a:ext cx="457200" cy="454090"/>
          </a:xfrm>
          <a:prstGeom prst="rect">
            <a:avLst/>
          </a:prstGeom>
          <a:noFill/>
          <a:ln>
            <a:noFill/>
          </a:ln>
        </p:spPr>
      </p:pic>
      <p:pic>
        <p:nvPicPr>
          <p:cNvPr id="1326" name="Google Shape;1326;p81"/>
          <p:cNvPicPr preferRelativeResize="0"/>
          <p:nvPr/>
        </p:nvPicPr>
        <p:blipFill>
          <a:blip r:embed="rId79">
            <a:alphaModFix/>
          </a:blip>
          <a:stretch>
            <a:fillRect/>
          </a:stretch>
        </p:blipFill>
        <p:spPr>
          <a:xfrm>
            <a:off x="2133600" y="3634575"/>
            <a:ext cx="457200" cy="457200"/>
          </a:xfrm>
          <a:prstGeom prst="rect">
            <a:avLst/>
          </a:prstGeom>
          <a:noFill/>
          <a:ln>
            <a:noFill/>
          </a:ln>
        </p:spPr>
      </p:pic>
      <p:pic>
        <p:nvPicPr>
          <p:cNvPr id="1327" name="Google Shape;1327;p81"/>
          <p:cNvPicPr preferRelativeResize="0"/>
          <p:nvPr/>
        </p:nvPicPr>
        <p:blipFill>
          <a:blip r:embed="rId80">
            <a:alphaModFix/>
          </a:blip>
          <a:stretch>
            <a:fillRect/>
          </a:stretch>
        </p:blipFill>
        <p:spPr>
          <a:xfrm>
            <a:off x="5956150" y="133700"/>
            <a:ext cx="457200" cy="457200"/>
          </a:xfrm>
          <a:prstGeom prst="rect">
            <a:avLst/>
          </a:prstGeom>
          <a:noFill/>
          <a:ln>
            <a:noFill/>
          </a:ln>
        </p:spPr>
      </p:pic>
      <p:pic>
        <p:nvPicPr>
          <p:cNvPr id="1328" name="Google Shape;1328;p81"/>
          <p:cNvPicPr preferRelativeResize="0"/>
          <p:nvPr/>
        </p:nvPicPr>
        <p:blipFill>
          <a:blip r:embed="rId81">
            <a:alphaModFix/>
          </a:blip>
          <a:stretch>
            <a:fillRect/>
          </a:stretch>
        </p:blipFill>
        <p:spPr>
          <a:xfrm>
            <a:off x="2332126" y="4535250"/>
            <a:ext cx="457201" cy="449994"/>
          </a:xfrm>
          <a:prstGeom prst="rect">
            <a:avLst/>
          </a:prstGeom>
          <a:noFill/>
          <a:ln>
            <a:noFill/>
          </a:ln>
        </p:spPr>
      </p:pic>
      <p:pic>
        <p:nvPicPr>
          <p:cNvPr id="1329" name="Google Shape;1329;p81"/>
          <p:cNvPicPr preferRelativeResize="0"/>
          <p:nvPr/>
        </p:nvPicPr>
        <p:blipFill>
          <a:blip r:embed="rId82">
            <a:alphaModFix/>
          </a:blip>
          <a:stretch>
            <a:fillRect/>
          </a:stretch>
        </p:blipFill>
        <p:spPr>
          <a:xfrm>
            <a:off x="2613225" y="3499275"/>
            <a:ext cx="457200" cy="457200"/>
          </a:xfrm>
          <a:prstGeom prst="rect">
            <a:avLst/>
          </a:prstGeom>
          <a:noFill/>
          <a:ln>
            <a:noFill/>
          </a:ln>
        </p:spPr>
      </p:pic>
      <p:pic>
        <p:nvPicPr>
          <p:cNvPr id="1330" name="Google Shape;1330;p81"/>
          <p:cNvPicPr preferRelativeResize="0"/>
          <p:nvPr/>
        </p:nvPicPr>
        <p:blipFill>
          <a:blip r:embed="rId83">
            <a:alphaModFix/>
          </a:blip>
          <a:stretch>
            <a:fillRect/>
          </a:stretch>
        </p:blipFill>
        <p:spPr>
          <a:xfrm>
            <a:off x="1745388" y="2092725"/>
            <a:ext cx="685800" cy="685800"/>
          </a:xfrm>
          <a:prstGeom prst="rect">
            <a:avLst/>
          </a:prstGeom>
          <a:noFill/>
          <a:ln>
            <a:noFill/>
          </a:ln>
        </p:spPr>
      </p:pic>
      <p:pic>
        <p:nvPicPr>
          <p:cNvPr id="1331" name="Google Shape;1331;p81"/>
          <p:cNvPicPr preferRelativeResize="0"/>
          <p:nvPr/>
        </p:nvPicPr>
        <p:blipFill>
          <a:blip r:embed="rId84">
            <a:alphaModFix/>
          </a:blip>
          <a:stretch>
            <a:fillRect/>
          </a:stretch>
        </p:blipFill>
        <p:spPr>
          <a:xfrm>
            <a:off x="2691250" y="2463288"/>
            <a:ext cx="457200" cy="457200"/>
          </a:xfrm>
          <a:prstGeom prst="rect">
            <a:avLst/>
          </a:prstGeom>
          <a:noFill/>
          <a:ln>
            <a:noFill/>
          </a:ln>
        </p:spPr>
      </p:pic>
      <p:pic>
        <p:nvPicPr>
          <p:cNvPr id="1332" name="Google Shape;1332;p81"/>
          <p:cNvPicPr preferRelativeResize="0"/>
          <p:nvPr/>
        </p:nvPicPr>
        <p:blipFill>
          <a:blip r:embed="rId85">
            <a:alphaModFix/>
          </a:blip>
          <a:stretch>
            <a:fillRect/>
          </a:stretch>
        </p:blipFill>
        <p:spPr>
          <a:xfrm>
            <a:off x="7358225" y="2854788"/>
            <a:ext cx="247650" cy="247650"/>
          </a:xfrm>
          <a:prstGeom prst="rect">
            <a:avLst/>
          </a:prstGeom>
          <a:noFill/>
          <a:ln>
            <a:noFill/>
          </a:ln>
        </p:spPr>
      </p:pic>
      <p:pic>
        <p:nvPicPr>
          <p:cNvPr id="1333" name="Google Shape;1333;p81"/>
          <p:cNvPicPr preferRelativeResize="0"/>
          <p:nvPr/>
        </p:nvPicPr>
        <p:blipFill>
          <a:blip r:embed="rId86">
            <a:alphaModFix/>
          </a:blip>
          <a:stretch>
            <a:fillRect/>
          </a:stretch>
        </p:blipFill>
        <p:spPr>
          <a:xfrm>
            <a:off x="210613" y="4444300"/>
            <a:ext cx="457201" cy="457201"/>
          </a:xfrm>
          <a:prstGeom prst="rect">
            <a:avLst/>
          </a:prstGeom>
          <a:noFill/>
          <a:ln>
            <a:noFill/>
          </a:ln>
        </p:spPr>
      </p:pic>
      <p:pic>
        <p:nvPicPr>
          <p:cNvPr id="1334" name="Google Shape;1334;p81"/>
          <p:cNvPicPr preferRelativeResize="0"/>
          <p:nvPr/>
        </p:nvPicPr>
        <p:blipFill>
          <a:blip r:embed="rId87">
            <a:alphaModFix/>
          </a:blip>
          <a:stretch>
            <a:fillRect/>
          </a:stretch>
        </p:blipFill>
        <p:spPr>
          <a:xfrm>
            <a:off x="2527525" y="1273450"/>
            <a:ext cx="457200" cy="457200"/>
          </a:xfrm>
          <a:prstGeom prst="rect">
            <a:avLst/>
          </a:prstGeom>
          <a:noFill/>
          <a:ln>
            <a:noFill/>
          </a:ln>
        </p:spPr>
      </p:pic>
      <p:pic>
        <p:nvPicPr>
          <p:cNvPr id="1335" name="Google Shape;1335;p81"/>
          <p:cNvPicPr preferRelativeResize="0"/>
          <p:nvPr/>
        </p:nvPicPr>
        <p:blipFill>
          <a:blip r:embed="rId88">
            <a:alphaModFix/>
          </a:blip>
          <a:stretch>
            <a:fillRect/>
          </a:stretch>
        </p:blipFill>
        <p:spPr>
          <a:xfrm>
            <a:off x="2190750" y="190500"/>
            <a:ext cx="457200" cy="457200"/>
          </a:xfrm>
          <a:prstGeom prst="rect">
            <a:avLst/>
          </a:prstGeom>
          <a:noFill/>
          <a:ln>
            <a:noFill/>
          </a:ln>
        </p:spPr>
      </p:pic>
      <p:pic>
        <p:nvPicPr>
          <p:cNvPr id="1336" name="Google Shape;1336;p81"/>
          <p:cNvPicPr preferRelativeResize="0"/>
          <p:nvPr/>
        </p:nvPicPr>
        <p:blipFill>
          <a:blip r:embed="rId89">
            <a:alphaModFix/>
          </a:blip>
          <a:stretch>
            <a:fillRect/>
          </a:stretch>
        </p:blipFill>
        <p:spPr>
          <a:xfrm>
            <a:off x="7733400" y="3082025"/>
            <a:ext cx="457201" cy="457201"/>
          </a:xfrm>
          <a:prstGeom prst="rect">
            <a:avLst/>
          </a:prstGeom>
          <a:noFill/>
          <a:ln>
            <a:noFill/>
          </a:ln>
        </p:spPr>
      </p:pic>
      <p:pic>
        <p:nvPicPr>
          <p:cNvPr id="1337" name="Google Shape;1337;p81"/>
          <p:cNvPicPr preferRelativeResize="0"/>
          <p:nvPr/>
        </p:nvPicPr>
        <p:blipFill>
          <a:blip r:embed="rId90">
            <a:alphaModFix/>
          </a:blip>
          <a:stretch>
            <a:fillRect/>
          </a:stretch>
        </p:blipFill>
        <p:spPr>
          <a:xfrm>
            <a:off x="1349075" y="101463"/>
            <a:ext cx="457200" cy="457200"/>
          </a:xfrm>
          <a:prstGeom prst="rect">
            <a:avLst/>
          </a:prstGeom>
          <a:noFill/>
          <a:ln>
            <a:noFill/>
          </a:ln>
        </p:spPr>
      </p:pic>
      <p:pic>
        <p:nvPicPr>
          <p:cNvPr id="1338" name="Google Shape;1338;p81"/>
          <p:cNvPicPr preferRelativeResize="0"/>
          <p:nvPr/>
        </p:nvPicPr>
        <p:blipFill>
          <a:blip r:embed="rId91">
            <a:alphaModFix/>
          </a:blip>
          <a:stretch>
            <a:fillRect/>
          </a:stretch>
        </p:blipFill>
        <p:spPr>
          <a:xfrm>
            <a:off x="7123900" y="1740950"/>
            <a:ext cx="457200" cy="457200"/>
          </a:xfrm>
          <a:prstGeom prst="rect">
            <a:avLst/>
          </a:prstGeom>
          <a:noFill/>
          <a:ln>
            <a:noFill/>
          </a:ln>
        </p:spPr>
      </p:pic>
      <p:pic>
        <p:nvPicPr>
          <p:cNvPr id="1339" name="Google Shape;1339;p81"/>
          <p:cNvPicPr preferRelativeResize="0"/>
          <p:nvPr/>
        </p:nvPicPr>
        <p:blipFill>
          <a:blip r:embed="rId92">
            <a:alphaModFix/>
          </a:blip>
          <a:stretch>
            <a:fillRect/>
          </a:stretch>
        </p:blipFill>
        <p:spPr>
          <a:xfrm>
            <a:off x="1353938" y="4620500"/>
            <a:ext cx="409575" cy="409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123E"/>
        </a:solidFill>
      </p:bgPr>
    </p:bg>
    <p:spTree>
      <p:nvGrpSpPr>
        <p:cNvPr id="1344" name="Shape 1344"/>
        <p:cNvGrpSpPr/>
        <p:nvPr/>
      </p:nvGrpSpPr>
      <p:grpSpPr>
        <a:xfrm>
          <a:off x="0" y="0"/>
          <a:ext cx="0" cy="0"/>
          <a:chOff x="0" y="0"/>
          <a:chExt cx="0" cy="0"/>
        </a:xfrm>
      </p:grpSpPr>
      <p:pic>
        <p:nvPicPr>
          <p:cNvPr descr="preencoded.png" id="1345" name="Google Shape;1345;p82"/>
          <p:cNvPicPr preferRelativeResize="0"/>
          <p:nvPr/>
        </p:nvPicPr>
        <p:blipFill rotWithShape="1">
          <a:blip r:embed="rId3">
            <a:alphaModFix/>
          </a:blip>
          <a:srcRect b="0" l="0" r="0" t="0"/>
          <a:stretch/>
        </p:blipFill>
        <p:spPr>
          <a:xfrm>
            <a:off x="0" y="0"/>
            <a:ext cx="9144000" cy="470667"/>
          </a:xfrm>
          <a:prstGeom prst="rect">
            <a:avLst/>
          </a:prstGeom>
          <a:noFill/>
          <a:ln>
            <a:noFill/>
          </a:ln>
        </p:spPr>
      </p:pic>
      <p:sp>
        <p:nvSpPr>
          <p:cNvPr id="1346" name="Google Shape;1346;p82"/>
          <p:cNvSpPr/>
          <p:nvPr/>
        </p:nvSpPr>
        <p:spPr>
          <a:xfrm>
            <a:off x="542925" y="4048375"/>
            <a:ext cx="5724600" cy="4707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900"/>
              <a:buFont typeface="Arial"/>
              <a:buNone/>
            </a:pPr>
            <a:r>
              <a:rPr lang="en" sz="1200">
                <a:solidFill>
                  <a:srgbClr val="FFFFFF"/>
                </a:solidFill>
                <a:latin typeface="Inter"/>
                <a:ea typeface="Inter"/>
                <a:cs typeface="Inter"/>
                <a:sym typeface="Inter"/>
              </a:rPr>
              <a:t>Follow me </a:t>
            </a:r>
            <a:r>
              <a:rPr lang="en" sz="1200">
                <a:solidFill>
                  <a:srgbClr val="FF1864"/>
                </a:solidFill>
                <a:latin typeface="Inter"/>
                <a:ea typeface="Inter"/>
                <a:cs typeface="Inter"/>
                <a:sym typeface="Inter"/>
              </a:rPr>
              <a:t>@shawntabrizi </a:t>
            </a:r>
            <a:r>
              <a:rPr lang="en" sz="1200">
                <a:solidFill>
                  <a:srgbClr val="FFFFFF"/>
                </a:solidFill>
                <a:latin typeface="Inter"/>
                <a:ea typeface="Inter"/>
                <a:cs typeface="Inter"/>
                <a:sym typeface="Inter"/>
              </a:rPr>
              <a:t>anywhere there is social media.</a:t>
            </a:r>
            <a:endParaRPr b="0" i="0" sz="1200" u="sng" cap="none" strike="noStrike">
              <a:solidFill>
                <a:schemeClr val="dk1"/>
              </a:solidFill>
              <a:latin typeface="Calibri"/>
              <a:ea typeface="Calibri"/>
              <a:cs typeface="Calibri"/>
              <a:sym typeface="Calibri"/>
            </a:endParaRPr>
          </a:p>
        </p:txBody>
      </p:sp>
      <p:sp>
        <p:nvSpPr>
          <p:cNvPr id="1347" name="Google Shape;1347;p82"/>
          <p:cNvSpPr/>
          <p:nvPr/>
        </p:nvSpPr>
        <p:spPr>
          <a:xfrm>
            <a:off x="519113" y="3423813"/>
            <a:ext cx="4557900" cy="448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FFFFFF"/>
                </a:solidFill>
                <a:latin typeface="Inter"/>
                <a:ea typeface="Inter"/>
                <a:cs typeface="Inter"/>
                <a:sym typeface="Inter"/>
              </a:rPr>
              <a:t>Thank you</a:t>
            </a:r>
            <a:endParaRPr b="1" i="0" sz="2700" u="none" cap="none" strike="noStrike">
              <a:solidFill>
                <a:srgbClr val="FFFFFF"/>
              </a:solidFill>
              <a:latin typeface="Inter"/>
              <a:ea typeface="Inter"/>
              <a:cs typeface="Inter"/>
              <a:sym typeface="Inter"/>
            </a:endParaRPr>
          </a:p>
        </p:txBody>
      </p:sp>
      <p:sp>
        <p:nvSpPr>
          <p:cNvPr id="1348" name="Google Shape;1348;p82"/>
          <p:cNvSpPr/>
          <p:nvPr/>
        </p:nvSpPr>
        <p:spPr>
          <a:xfrm>
            <a:off x="523875" y="1681163"/>
            <a:ext cx="8134500" cy="9432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6800"/>
              <a:buFont typeface="Arial"/>
              <a:buNone/>
            </a:pPr>
            <a:r>
              <a:rPr b="1" lang="en" sz="3600">
                <a:solidFill>
                  <a:schemeClr val="lt1"/>
                </a:solidFill>
                <a:latin typeface="Inter"/>
                <a:ea typeface="Inter"/>
                <a:cs typeface="Inter"/>
                <a:sym typeface="Inter"/>
              </a:rPr>
              <a:t>Questions?</a:t>
            </a:r>
            <a:endParaRPr b="0" i="0" sz="36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 name="Shape 150"/>
        <p:cNvGrpSpPr/>
        <p:nvPr/>
      </p:nvGrpSpPr>
      <p:grpSpPr>
        <a:xfrm>
          <a:off x="0" y="0"/>
          <a:ext cx="0" cy="0"/>
          <a:chOff x="0" y="0"/>
          <a:chExt cx="0" cy="0"/>
        </a:xfrm>
      </p:grpSpPr>
      <p:pic>
        <p:nvPicPr>
          <p:cNvPr descr="preencoded.png" id="151" name="Google Shape;151;p31"/>
          <p:cNvPicPr preferRelativeResize="0"/>
          <p:nvPr/>
        </p:nvPicPr>
        <p:blipFill rotWithShape="1">
          <a:blip r:embed="rId3">
            <a:alphaModFix/>
          </a:blip>
          <a:srcRect b="0" l="0" r="0" t="0"/>
          <a:stretch/>
        </p:blipFill>
        <p:spPr>
          <a:xfrm>
            <a:off x="0" y="1395413"/>
            <a:ext cx="6005513" cy="3748088"/>
          </a:xfrm>
          <a:prstGeom prst="rect">
            <a:avLst/>
          </a:prstGeom>
          <a:noFill/>
          <a:ln>
            <a:noFill/>
          </a:ln>
        </p:spPr>
      </p:pic>
      <p:pic>
        <p:nvPicPr>
          <p:cNvPr descr="preencoded.png" id="152" name="Google Shape;152;p31"/>
          <p:cNvPicPr preferRelativeResize="0"/>
          <p:nvPr/>
        </p:nvPicPr>
        <p:blipFill rotWithShape="1">
          <a:blip r:embed="rId4">
            <a:alphaModFix/>
          </a:blip>
          <a:srcRect b="0" l="0" r="0" t="0"/>
          <a:stretch/>
        </p:blipFill>
        <p:spPr>
          <a:xfrm>
            <a:off x="0" y="0"/>
            <a:ext cx="9144000" cy="470669"/>
          </a:xfrm>
          <a:prstGeom prst="rect">
            <a:avLst/>
          </a:prstGeom>
          <a:noFill/>
          <a:ln>
            <a:noFill/>
          </a:ln>
        </p:spPr>
      </p:pic>
      <p:sp>
        <p:nvSpPr>
          <p:cNvPr id="153" name="Google Shape;153;p31"/>
          <p:cNvSpPr/>
          <p:nvPr/>
        </p:nvSpPr>
        <p:spPr>
          <a:xfrm>
            <a:off x="3855244" y="1395413"/>
            <a:ext cx="4876800" cy="1705200"/>
          </a:xfrm>
          <a:prstGeom prst="rect">
            <a:avLst/>
          </a:prstGeom>
          <a:noFill/>
          <a:ln>
            <a:noFill/>
          </a:ln>
        </p:spPr>
        <p:txBody>
          <a:bodyPr anchorCtr="0" anchor="ctr" bIns="0" lIns="0" spcFirstLastPara="1" rIns="0" wrap="square" tIns="0">
            <a:noAutofit/>
          </a:bodyPr>
          <a:lstStyle/>
          <a:p>
            <a:pPr indent="0" lvl="0" marL="0" marR="0" rtl="0" algn="r">
              <a:lnSpc>
                <a:spcPct val="120312"/>
              </a:lnSpc>
              <a:spcBef>
                <a:spcPts val="0"/>
              </a:spcBef>
              <a:spcAft>
                <a:spcPts val="0"/>
              </a:spcAft>
              <a:buClr>
                <a:srgbClr val="000000"/>
              </a:buClr>
              <a:buSzPts val="2400"/>
              <a:buFont typeface="Arial"/>
              <a:buNone/>
            </a:pPr>
            <a:r>
              <a:rPr b="1" lang="en" sz="3000">
                <a:latin typeface="Inter"/>
                <a:ea typeface="Inter"/>
                <a:cs typeface="Inter"/>
                <a:sym typeface="Inter"/>
              </a:rPr>
              <a:t>“The best blockchain today will not be the best blockchain tomorrow.”</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6F39A"/>
        </a:solidFill>
      </p:bgPr>
    </p:bg>
    <p:spTree>
      <p:nvGrpSpPr>
        <p:cNvPr id="158" name="Shape 158"/>
        <p:cNvGrpSpPr/>
        <p:nvPr/>
      </p:nvGrpSpPr>
      <p:grpSpPr>
        <a:xfrm>
          <a:off x="0" y="0"/>
          <a:ext cx="0" cy="0"/>
          <a:chOff x="0" y="0"/>
          <a:chExt cx="0" cy="0"/>
        </a:xfrm>
      </p:grpSpPr>
      <p:pic>
        <p:nvPicPr>
          <p:cNvPr id="159" name="Google Shape;159;p32"/>
          <p:cNvPicPr preferRelativeResize="0"/>
          <p:nvPr/>
        </p:nvPicPr>
        <p:blipFill rotWithShape="1">
          <a:blip r:embed="rId3">
            <a:alphaModFix/>
          </a:blip>
          <a:srcRect b="0" l="0" r="14266" t="0"/>
          <a:stretch/>
        </p:blipFill>
        <p:spPr>
          <a:xfrm>
            <a:off x="3224413" y="0"/>
            <a:ext cx="5919589" cy="3884813"/>
          </a:xfrm>
          <a:prstGeom prst="rect">
            <a:avLst/>
          </a:prstGeom>
          <a:noFill/>
          <a:ln>
            <a:noFill/>
          </a:ln>
        </p:spPr>
      </p:pic>
      <p:pic>
        <p:nvPicPr>
          <p:cNvPr descr="preencoded.png" id="160" name="Google Shape;160;p32"/>
          <p:cNvPicPr preferRelativeResize="0"/>
          <p:nvPr/>
        </p:nvPicPr>
        <p:blipFill rotWithShape="1">
          <a:blip r:embed="rId4">
            <a:alphaModFix/>
          </a:blip>
          <a:srcRect b="0" l="0" r="0" t="0"/>
          <a:stretch/>
        </p:blipFill>
        <p:spPr>
          <a:xfrm>
            <a:off x="0" y="0"/>
            <a:ext cx="9144000" cy="470669"/>
          </a:xfrm>
          <a:prstGeom prst="rect">
            <a:avLst/>
          </a:prstGeom>
          <a:noFill/>
          <a:ln>
            <a:noFill/>
          </a:ln>
        </p:spPr>
      </p:pic>
      <p:sp>
        <p:nvSpPr>
          <p:cNvPr id="161" name="Google Shape;161;p32"/>
          <p:cNvSpPr/>
          <p:nvPr/>
        </p:nvSpPr>
        <p:spPr>
          <a:xfrm>
            <a:off x="523875" y="2100263"/>
            <a:ext cx="8134500" cy="9432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6800"/>
              <a:buFont typeface="Arial"/>
              <a:buNone/>
            </a:pPr>
            <a:r>
              <a:rPr b="1" lang="en" sz="4800">
                <a:latin typeface="Inter"/>
                <a:ea typeface="Inter"/>
                <a:cs typeface="Inter"/>
                <a:sym typeface="Inter"/>
              </a:rPr>
              <a:t>The Goals of Polkadot</a:t>
            </a:r>
            <a:endParaRPr b="0" i="0" sz="4800" u="none" cap="none" strike="noStrike">
              <a:solidFill>
                <a:schemeClr val="dk1"/>
              </a:solidFill>
              <a:latin typeface="Calibri"/>
              <a:ea typeface="Calibri"/>
              <a:cs typeface="Calibri"/>
              <a:sym typeface="Calibri"/>
            </a:endParaRPr>
          </a:p>
        </p:txBody>
      </p:sp>
      <p:pic>
        <p:nvPicPr>
          <p:cNvPr descr="preencoded.png" id="162" name="Google Shape;162;p32"/>
          <p:cNvPicPr preferRelativeResize="0"/>
          <p:nvPr/>
        </p:nvPicPr>
        <p:blipFill rotWithShape="1">
          <a:blip r:embed="rId5">
            <a:alphaModFix/>
          </a:blip>
          <a:srcRect b="0" l="0" r="0" t="0"/>
          <a:stretch/>
        </p:blipFill>
        <p:spPr>
          <a:xfrm>
            <a:off x="0" y="3081338"/>
            <a:ext cx="9144000" cy="20621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7" name="Shape 167"/>
        <p:cNvGrpSpPr/>
        <p:nvPr/>
      </p:nvGrpSpPr>
      <p:grpSpPr>
        <a:xfrm>
          <a:off x="0" y="0"/>
          <a:ext cx="0" cy="0"/>
          <a:chOff x="0" y="0"/>
          <a:chExt cx="0" cy="0"/>
        </a:xfrm>
      </p:grpSpPr>
      <p:pic>
        <p:nvPicPr>
          <p:cNvPr descr="preencoded.png" id="168" name="Google Shape;168;p33"/>
          <p:cNvPicPr preferRelativeResize="0"/>
          <p:nvPr/>
        </p:nvPicPr>
        <p:blipFill rotWithShape="1">
          <a:blip r:embed="rId3">
            <a:alphaModFix/>
          </a:blip>
          <a:srcRect b="0" l="0" r="0" t="0"/>
          <a:stretch/>
        </p:blipFill>
        <p:spPr>
          <a:xfrm>
            <a:off x="0" y="0"/>
            <a:ext cx="9144000" cy="470667"/>
          </a:xfrm>
          <a:prstGeom prst="rect">
            <a:avLst/>
          </a:prstGeom>
          <a:noFill/>
          <a:ln>
            <a:noFill/>
          </a:ln>
        </p:spPr>
      </p:pic>
      <p:sp>
        <p:nvSpPr>
          <p:cNvPr id="169" name="Google Shape;169;p33"/>
          <p:cNvSpPr/>
          <p:nvPr/>
        </p:nvSpPr>
        <p:spPr>
          <a:xfrm>
            <a:off x="115800" y="780638"/>
            <a:ext cx="9028200" cy="8382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2400"/>
              <a:buFont typeface="Arial"/>
              <a:buNone/>
            </a:pPr>
            <a:r>
              <a:rPr b="1" lang="en" sz="2400">
                <a:latin typeface="Inter"/>
                <a:ea typeface="Inter"/>
                <a:cs typeface="Inter"/>
                <a:sym typeface="Inter"/>
              </a:rPr>
              <a:t>The Blockchain Scalability Trilemma</a:t>
            </a:r>
            <a:endParaRPr b="0" i="0" sz="2400" u="none" cap="none" strike="noStrike">
              <a:solidFill>
                <a:schemeClr val="dk1"/>
              </a:solidFill>
              <a:latin typeface="Calibri"/>
              <a:ea typeface="Calibri"/>
              <a:cs typeface="Calibri"/>
              <a:sym typeface="Calibri"/>
            </a:endParaRPr>
          </a:p>
        </p:txBody>
      </p:sp>
      <p:sp>
        <p:nvSpPr>
          <p:cNvPr id="170" name="Google Shape;170;p33"/>
          <p:cNvSpPr/>
          <p:nvPr/>
        </p:nvSpPr>
        <p:spPr>
          <a:xfrm>
            <a:off x="1347500" y="2387400"/>
            <a:ext cx="1995900" cy="1726200"/>
          </a:xfrm>
          <a:prstGeom prst="triangle">
            <a:avLst>
              <a:gd fmla="val 50000" name="adj"/>
            </a:avLst>
          </a:prstGeom>
          <a:solidFill>
            <a:srgbClr val="E6007A"/>
          </a:solid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1" name="Google Shape;171;p33"/>
          <p:cNvSpPr/>
          <p:nvPr/>
        </p:nvSpPr>
        <p:spPr>
          <a:xfrm>
            <a:off x="5081588" y="3805238"/>
            <a:ext cx="3600600" cy="462000"/>
          </a:xfrm>
          <a:prstGeom prst="rect">
            <a:avLst/>
          </a:prstGeom>
          <a:noFill/>
          <a:ln>
            <a:noFill/>
          </a:ln>
        </p:spPr>
        <p:txBody>
          <a:bodyPr anchorCtr="0" anchor="ctr" bIns="0" lIns="0" spcFirstLastPara="1" rIns="0" wrap="square" tIns="0">
            <a:noAutofit/>
          </a:bodyPr>
          <a:lstStyle/>
          <a:p>
            <a:pPr indent="0" lvl="0" marL="0" marR="0" rtl="0" algn="l">
              <a:lnSpc>
                <a:spcPct val="122727"/>
              </a:lnSpc>
              <a:spcBef>
                <a:spcPts val="0"/>
              </a:spcBef>
              <a:spcAft>
                <a:spcPts val="0"/>
              </a:spcAft>
              <a:buClr>
                <a:srgbClr val="000000"/>
              </a:buClr>
              <a:buSzPts val="800"/>
              <a:buFont typeface="Arial"/>
              <a:buNone/>
            </a:pPr>
            <a:r>
              <a:rPr lang="en" sz="1200">
                <a:latin typeface="Inter"/>
                <a:ea typeface="Inter"/>
                <a:cs typeface="Inter"/>
                <a:sym typeface="Inter"/>
              </a:rPr>
              <a:t>How decentralized is the network?</a:t>
            </a:r>
            <a:endParaRPr b="0" i="0" sz="1200" u="none" cap="none" strike="noStrike">
              <a:solidFill>
                <a:schemeClr val="dk1"/>
              </a:solidFill>
              <a:latin typeface="Calibri"/>
              <a:ea typeface="Calibri"/>
              <a:cs typeface="Calibri"/>
              <a:sym typeface="Calibri"/>
            </a:endParaRPr>
          </a:p>
        </p:txBody>
      </p:sp>
      <p:sp>
        <p:nvSpPr>
          <p:cNvPr id="172" name="Google Shape;172;p33"/>
          <p:cNvSpPr/>
          <p:nvPr/>
        </p:nvSpPr>
        <p:spPr>
          <a:xfrm>
            <a:off x="5081588" y="3705225"/>
            <a:ext cx="3600600" cy="190500"/>
          </a:xfrm>
          <a:prstGeom prst="rect">
            <a:avLst/>
          </a:prstGeom>
          <a:noFill/>
          <a:ln>
            <a:noFill/>
          </a:ln>
        </p:spPr>
        <p:txBody>
          <a:bodyPr anchorCtr="0" anchor="ctr" bIns="0" lIns="0" spcFirstLastPara="1" rIns="0" wrap="square" tIns="0">
            <a:noAutofit/>
          </a:bodyPr>
          <a:lstStyle/>
          <a:p>
            <a:pPr indent="0" lvl="0" marL="0" marR="0" rtl="0" algn="l">
              <a:lnSpc>
                <a:spcPct val="119230"/>
              </a:lnSpc>
              <a:spcBef>
                <a:spcPts val="0"/>
              </a:spcBef>
              <a:spcAft>
                <a:spcPts val="0"/>
              </a:spcAft>
              <a:buClr>
                <a:srgbClr val="000000"/>
              </a:buClr>
              <a:buSzPts val="1000"/>
              <a:buFont typeface="Arial"/>
              <a:buNone/>
            </a:pPr>
            <a:r>
              <a:rPr b="1" lang="en" sz="1500">
                <a:latin typeface="Inter"/>
                <a:ea typeface="Inter"/>
                <a:cs typeface="Inter"/>
                <a:sym typeface="Inter"/>
              </a:rPr>
              <a:t>Decentralization</a:t>
            </a:r>
            <a:endParaRPr b="0" i="0" sz="1500" u="none" cap="none" strike="noStrike">
              <a:solidFill>
                <a:schemeClr val="dk1"/>
              </a:solidFill>
              <a:latin typeface="Calibri"/>
              <a:ea typeface="Calibri"/>
              <a:cs typeface="Calibri"/>
              <a:sym typeface="Calibri"/>
            </a:endParaRPr>
          </a:p>
        </p:txBody>
      </p:sp>
      <p:sp>
        <p:nvSpPr>
          <p:cNvPr id="173" name="Google Shape;173;p33"/>
          <p:cNvSpPr/>
          <p:nvPr/>
        </p:nvSpPr>
        <p:spPr>
          <a:xfrm>
            <a:off x="5081588" y="2233613"/>
            <a:ext cx="3600600" cy="462000"/>
          </a:xfrm>
          <a:prstGeom prst="rect">
            <a:avLst/>
          </a:prstGeom>
          <a:noFill/>
          <a:ln>
            <a:noFill/>
          </a:ln>
        </p:spPr>
        <p:txBody>
          <a:bodyPr anchorCtr="0" anchor="ctr" bIns="0" lIns="0" spcFirstLastPara="1" rIns="0" wrap="square" tIns="0">
            <a:noAutofit/>
          </a:bodyPr>
          <a:lstStyle/>
          <a:p>
            <a:pPr indent="0" lvl="0" marL="0" marR="0" rtl="0" algn="l">
              <a:lnSpc>
                <a:spcPct val="122727"/>
              </a:lnSpc>
              <a:spcBef>
                <a:spcPts val="0"/>
              </a:spcBef>
              <a:spcAft>
                <a:spcPts val="0"/>
              </a:spcAft>
              <a:buClr>
                <a:srgbClr val="000000"/>
              </a:buClr>
              <a:buSzPts val="800"/>
              <a:buFont typeface="Arial"/>
              <a:buNone/>
            </a:pPr>
            <a:r>
              <a:rPr lang="en" sz="1200">
                <a:latin typeface="Inter"/>
                <a:ea typeface="Inter"/>
                <a:cs typeface="Inter"/>
                <a:sym typeface="Inter"/>
              </a:rPr>
              <a:t>How much does it cost to attack the network?</a:t>
            </a:r>
            <a:endParaRPr b="0" i="0" sz="1200" u="none" cap="none" strike="noStrike">
              <a:solidFill>
                <a:schemeClr val="dk1"/>
              </a:solidFill>
              <a:latin typeface="Calibri"/>
              <a:ea typeface="Calibri"/>
              <a:cs typeface="Calibri"/>
              <a:sym typeface="Calibri"/>
            </a:endParaRPr>
          </a:p>
        </p:txBody>
      </p:sp>
      <p:sp>
        <p:nvSpPr>
          <p:cNvPr id="174" name="Google Shape;174;p33"/>
          <p:cNvSpPr/>
          <p:nvPr/>
        </p:nvSpPr>
        <p:spPr>
          <a:xfrm>
            <a:off x="5081588" y="2095500"/>
            <a:ext cx="3600600" cy="190500"/>
          </a:xfrm>
          <a:prstGeom prst="rect">
            <a:avLst/>
          </a:prstGeom>
          <a:noFill/>
          <a:ln>
            <a:noFill/>
          </a:ln>
        </p:spPr>
        <p:txBody>
          <a:bodyPr anchorCtr="0" anchor="ctr" bIns="0" lIns="0" spcFirstLastPara="1" rIns="0" wrap="square" tIns="0">
            <a:noAutofit/>
          </a:bodyPr>
          <a:lstStyle/>
          <a:p>
            <a:pPr indent="0" lvl="0" marL="0" marR="0" rtl="0" algn="l">
              <a:lnSpc>
                <a:spcPct val="119230"/>
              </a:lnSpc>
              <a:spcBef>
                <a:spcPts val="0"/>
              </a:spcBef>
              <a:spcAft>
                <a:spcPts val="0"/>
              </a:spcAft>
              <a:buClr>
                <a:srgbClr val="000000"/>
              </a:buClr>
              <a:buSzPts val="1000"/>
              <a:buFont typeface="Arial"/>
              <a:buNone/>
            </a:pPr>
            <a:r>
              <a:rPr b="1" lang="en" sz="1500">
                <a:latin typeface="Inter"/>
                <a:ea typeface="Inter"/>
                <a:cs typeface="Inter"/>
                <a:sym typeface="Inter"/>
              </a:rPr>
              <a:t>Security</a:t>
            </a:r>
            <a:endParaRPr b="0" i="0" sz="1500" u="none" cap="none" strike="noStrike">
              <a:solidFill>
                <a:schemeClr val="dk1"/>
              </a:solidFill>
              <a:latin typeface="Calibri"/>
              <a:ea typeface="Calibri"/>
              <a:cs typeface="Calibri"/>
              <a:sym typeface="Calibri"/>
            </a:endParaRPr>
          </a:p>
        </p:txBody>
      </p:sp>
      <p:sp>
        <p:nvSpPr>
          <p:cNvPr id="175" name="Google Shape;175;p33"/>
          <p:cNvSpPr/>
          <p:nvPr/>
        </p:nvSpPr>
        <p:spPr>
          <a:xfrm>
            <a:off x="5081588" y="3019425"/>
            <a:ext cx="3600600" cy="462000"/>
          </a:xfrm>
          <a:prstGeom prst="rect">
            <a:avLst/>
          </a:prstGeom>
          <a:noFill/>
          <a:ln>
            <a:noFill/>
          </a:ln>
        </p:spPr>
        <p:txBody>
          <a:bodyPr anchorCtr="0" anchor="ctr" bIns="0" lIns="0" spcFirstLastPara="1" rIns="0" wrap="square" tIns="0">
            <a:noAutofit/>
          </a:bodyPr>
          <a:lstStyle/>
          <a:p>
            <a:pPr indent="0" lvl="0" marL="0" marR="0" rtl="0" algn="l">
              <a:lnSpc>
                <a:spcPct val="122727"/>
              </a:lnSpc>
              <a:spcBef>
                <a:spcPts val="0"/>
              </a:spcBef>
              <a:spcAft>
                <a:spcPts val="0"/>
              </a:spcAft>
              <a:buClr>
                <a:srgbClr val="000000"/>
              </a:buClr>
              <a:buSzPts val="800"/>
              <a:buFont typeface="Arial"/>
              <a:buNone/>
            </a:pPr>
            <a:r>
              <a:rPr lang="en" sz="1200">
                <a:latin typeface="Inter"/>
                <a:ea typeface="Inter"/>
                <a:cs typeface="Inter"/>
                <a:sym typeface="Inter"/>
              </a:rPr>
              <a:t>How much work can the network do?</a:t>
            </a:r>
            <a:endParaRPr b="0" i="0" sz="1200" u="none" cap="none" strike="noStrike">
              <a:solidFill>
                <a:schemeClr val="dk1"/>
              </a:solidFill>
              <a:latin typeface="Calibri"/>
              <a:ea typeface="Calibri"/>
              <a:cs typeface="Calibri"/>
              <a:sym typeface="Calibri"/>
            </a:endParaRPr>
          </a:p>
        </p:txBody>
      </p:sp>
      <p:sp>
        <p:nvSpPr>
          <p:cNvPr id="176" name="Google Shape;176;p33"/>
          <p:cNvSpPr/>
          <p:nvPr/>
        </p:nvSpPr>
        <p:spPr>
          <a:xfrm>
            <a:off x="5081588" y="2881313"/>
            <a:ext cx="3600600" cy="190500"/>
          </a:xfrm>
          <a:prstGeom prst="rect">
            <a:avLst/>
          </a:prstGeom>
          <a:noFill/>
          <a:ln>
            <a:noFill/>
          </a:ln>
        </p:spPr>
        <p:txBody>
          <a:bodyPr anchorCtr="0" anchor="ctr" bIns="0" lIns="0" spcFirstLastPara="1" rIns="0" wrap="square" tIns="0">
            <a:noAutofit/>
          </a:bodyPr>
          <a:lstStyle/>
          <a:p>
            <a:pPr indent="0" lvl="0" marL="0" marR="0" rtl="0" algn="l">
              <a:lnSpc>
                <a:spcPct val="119230"/>
              </a:lnSpc>
              <a:spcBef>
                <a:spcPts val="0"/>
              </a:spcBef>
              <a:spcAft>
                <a:spcPts val="0"/>
              </a:spcAft>
              <a:buClr>
                <a:srgbClr val="000000"/>
              </a:buClr>
              <a:buSzPts val="1000"/>
              <a:buFont typeface="Arial"/>
              <a:buNone/>
            </a:pPr>
            <a:r>
              <a:rPr b="1" lang="en" sz="1500">
                <a:latin typeface="Inter"/>
                <a:ea typeface="Inter"/>
                <a:cs typeface="Inter"/>
                <a:sym typeface="Inter"/>
              </a:rPr>
              <a:t>Scalability</a:t>
            </a:r>
            <a:endParaRPr b="0" i="0" sz="1500" u="none" cap="none" strike="noStrike">
              <a:solidFill>
                <a:schemeClr val="dk1"/>
              </a:solidFill>
              <a:latin typeface="Calibri"/>
              <a:ea typeface="Calibri"/>
              <a:cs typeface="Calibri"/>
              <a:sym typeface="Calibri"/>
            </a:endParaRPr>
          </a:p>
        </p:txBody>
      </p:sp>
      <p:sp>
        <p:nvSpPr>
          <p:cNvPr id="177" name="Google Shape;177;p33"/>
          <p:cNvSpPr/>
          <p:nvPr/>
        </p:nvSpPr>
        <p:spPr>
          <a:xfrm>
            <a:off x="343613" y="4349550"/>
            <a:ext cx="894300" cy="190500"/>
          </a:xfrm>
          <a:prstGeom prst="rect">
            <a:avLst/>
          </a:prstGeom>
          <a:noFill/>
          <a:ln>
            <a:noFill/>
          </a:ln>
        </p:spPr>
        <p:txBody>
          <a:bodyPr anchorCtr="0" anchor="ctr" bIns="0" lIns="0" spcFirstLastPara="1" rIns="0" wrap="square" tIns="0">
            <a:noAutofit/>
          </a:bodyPr>
          <a:lstStyle/>
          <a:p>
            <a:pPr indent="0" lvl="0" marL="0" marR="0" rtl="0" algn="ctr">
              <a:lnSpc>
                <a:spcPct val="119230"/>
              </a:lnSpc>
              <a:spcBef>
                <a:spcPts val="0"/>
              </a:spcBef>
              <a:spcAft>
                <a:spcPts val="0"/>
              </a:spcAft>
              <a:buClr>
                <a:srgbClr val="000000"/>
              </a:buClr>
              <a:buSzPts val="1000"/>
              <a:buFont typeface="Arial"/>
              <a:buNone/>
            </a:pPr>
            <a:r>
              <a:rPr b="1" lang="en" sz="1500">
                <a:latin typeface="Inter"/>
                <a:ea typeface="Inter"/>
                <a:cs typeface="Inter"/>
                <a:sym typeface="Inter"/>
              </a:rPr>
              <a:t>Security</a:t>
            </a:r>
            <a:endParaRPr b="0" i="0" sz="1500" u="none" cap="none" strike="noStrike">
              <a:solidFill>
                <a:schemeClr val="dk1"/>
              </a:solidFill>
              <a:latin typeface="Calibri"/>
              <a:ea typeface="Calibri"/>
              <a:cs typeface="Calibri"/>
              <a:sym typeface="Calibri"/>
            </a:endParaRPr>
          </a:p>
        </p:txBody>
      </p:sp>
      <p:sp>
        <p:nvSpPr>
          <p:cNvPr id="178" name="Google Shape;178;p33"/>
          <p:cNvSpPr/>
          <p:nvPr/>
        </p:nvSpPr>
        <p:spPr>
          <a:xfrm>
            <a:off x="3398800" y="4349550"/>
            <a:ext cx="1074000" cy="190500"/>
          </a:xfrm>
          <a:prstGeom prst="rect">
            <a:avLst/>
          </a:prstGeom>
          <a:noFill/>
          <a:ln>
            <a:noFill/>
          </a:ln>
        </p:spPr>
        <p:txBody>
          <a:bodyPr anchorCtr="0" anchor="ctr" bIns="0" lIns="0" spcFirstLastPara="1" rIns="0" wrap="square" tIns="0">
            <a:noAutofit/>
          </a:bodyPr>
          <a:lstStyle/>
          <a:p>
            <a:pPr indent="0" lvl="0" marL="0" marR="0" rtl="0" algn="ctr">
              <a:lnSpc>
                <a:spcPct val="119230"/>
              </a:lnSpc>
              <a:spcBef>
                <a:spcPts val="0"/>
              </a:spcBef>
              <a:spcAft>
                <a:spcPts val="0"/>
              </a:spcAft>
              <a:buClr>
                <a:srgbClr val="000000"/>
              </a:buClr>
              <a:buSzPts val="1000"/>
              <a:buFont typeface="Arial"/>
              <a:buNone/>
            </a:pPr>
            <a:r>
              <a:rPr b="1" lang="en" sz="1500">
                <a:latin typeface="Inter"/>
                <a:ea typeface="Inter"/>
                <a:cs typeface="Inter"/>
                <a:sym typeface="Inter"/>
              </a:rPr>
              <a:t>Scalability</a:t>
            </a:r>
            <a:endParaRPr b="0" i="0" sz="1500" u="none" cap="none" strike="noStrike">
              <a:solidFill>
                <a:schemeClr val="dk1"/>
              </a:solidFill>
              <a:latin typeface="Calibri"/>
              <a:ea typeface="Calibri"/>
              <a:cs typeface="Calibri"/>
              <a:sym typeface="Calibri"/>
            </a:endParaRPr>
          </a:p>
        </p:txBody>
      </p:sp>
      <p:sp>
        <p:nvSpPr>
          <p:cNvPr id="179" name="Google Shape;179;p33"/>
          <p:cNvSpPr/>
          <p:nvPr/>
        </p:nvSpPr>
        <p:spPr>
          <a:xfrm>
            <a:off x="1472950" y="1928813"/>
            <a:ext cx="1690800" cy="190500"/>
          </a:xfrm>
          <a:prstGeom prst="rect">
            <a:avLst/>
          </a:prstGeom>
          <a:noFill/>
          <a:ln>
            <a:noFill/>
          </a:ln>
        </p:spPr>
        <p:txBody>
          <a:bodyPr anchorCtr="0" anchor="ctr" bIns="0" lIns="0" spcFirstLastPara="1" rIns="0" wrap="square" tIns="0">
            <a:noAutofit/>
          </a:bodyPr>
          <a:lstStyle/>
          <a:p>
            <a:pPr indent="0" lvl="0" marL="0" marR="0" rtl="0" algn="ctr">
              <a:lnSpc>
                <a:spcPct val="119230"/>
              </a:lnSpc>
              <a:spcBef>
                <a:spcPts val="0"/>
              </a:spcBef>
              <a:spcAft>
                <a:spcPts val="0"/>
              </a:spcAft>
              <a:buClr>
                <a:srgbClr val="000000"/>
              </a:buClr>
              <a:buSzPts val="1000"/>
              <a:buFont typeface="Arial"/>
              <a:buNone/>
            </a:pPr>
            <a:r>
              <a:rPr b="1" lang="en" sz="1500">
                <a:latin typeface="Inter"/>
                <a:ea typeface="Inter"/>
                <a:cs typeface="Inter"/>
                <a:sym typeface="Inter"/>
              </a:rPr>
              <a:t>Decentralization</a:t>
            </a:r>
            <a:endParaRPr b="0" i="0" sz="15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pic>
        <p:nvPicPr>
          <p:cNvPr descr="preencoded.png" id="185" name="Google Shape;185;p34"/>
          <p:cNvPicPr preferRelativeResize="0"/>
          <p:nvPr/>
        </p:nvPicPr>
        <p:blipFill rotWithShape="1">
          <a:blip r:embed="rId3">
            <a:alphaModFix/>
          </a:blip>
          <a:srcRect b="0" l="0" r="0" t="0"/>
          <a:stretch/>
        </p:blipFill>
        <p:spPr>
          <a:xfrm>
            <a:off x="0" y="3081338"/>
            <a:ext cx="9144000" cy="2062163"/>
          </a:xfrm>
          <a:prstGeom prst="rect">
            <a:avLst/>
          </a:prstGeom>
          <a:noFill/>
          <a:ln>
            <a:noFill/>
          </a:ln>
        </p:spPr>
      </p:pic>
      <p:pic>
        <p:nvPicPr>
          <p:cNvPr descr="preencoded.png" id="186" name="Google Shape;186;p34"/>
          <p:cNvPicPr preferRelativeResize="0"/>
          <p:nvPr/>
        </p:nvPicPr>
        <p:blipFill>
          <a:blip r:embed="rId4">
            <a:alphaModFix/>
          </a:blip>
          <a:stretch>
            <a:fillRect/>
          </a:stretch>
        </p:blipFill>
        <p:spPr>
          <a:xfrm>
            <a:off x="3533775" y="2852738"/>
            <a:ext cx="5610225" cy="2290763"/>
          </a:xfrm>
          <a:prstGeom prst="rect">
            <a:avLst/>
          </a:prstGeom>
          <a:noFill/>
          <a:ln>
            <a:noFill/>
          </a:ln>
        </p:spPr>
      </p:pic>
      <p:pic>
        <p:nvPicPr>
          <p:cNvPr descr="preencoded.png" id="187" name="Google Shape;187;p34"/>
          <p:cNvPicPr preferRelativeResize="0"/>
          <p:nvPr/>
        </p:nvPicPr>
        <p:blipFill rotWithShape="1">
          <a:blip r:embed="rId5">
            <a:alphaModFix/>
          </a:blip>
          <a:srcRect b="0" l="0" r="0" t="0"/>
          <a:stretch/>
        </p:blipFill>
        <p:spPr>
          <a:xfrm>
            <a:off x="0" y="3305175"/>
            <a:ext cx="3748088" cy="1838325"/>
          </a:xfrm>
          <a:prstGeom prst="rect">
            <a:avLst/>
          </a:prstGeom>
          <a:noFill/>
          <a:ln>
            <a:noFill/>
          </a:ln>
        </p:spPr>
      </p:pic>
      <p:pic>
        <p:nvPicPr>
          <p:cNvPr descr="preencoded.png" id="188" name="Google Shape;188;p34"/>
          <p:cNvPicPr preferRelativeResize="0"/>
          <p:nvPr/>
        </p:nvPicPr>
        <p:blipFill rotWithShape="1">
          <a:blip r:embed="rId6">
            <a:alphaModFix/>
          </a:blip>
          <a:srcRect b="0" l="0" r="0" t="0"/>
          <a:stretch/>
        </p:blipFill>
        <p:spPr>
          <a:xfrm>
            <a:off x="0" y="0"/>
            <a:ext cx="9144000" cy="470667"/>
          </a:xfrm>
          <a:prstGeom prst="rect">
            <a:avLst/>
          </a:prstGeom>
          <a:noFill/>
          <a:ln>
            <a:noFill/>
          </a:ln>
        </p:spPr>
      </p:pic>
      <p:sp>
        <p:nvSpPr>
          <p:cNvPr id="189" name="Google Shape;189;p34"/>
          <p:cNvSpPr/>
          <p:nvPr/>
        </p:nvSpPr>
        <p:spPr>
          <a:xfrm>
            <a:off x="491550" y="1790700"/>
            <a:ext cx="5352600" cy="8382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chemeClr val="dk1"/>
              </a:buClr>
              <a:buSzPts val="600"/>
              <a:buFont typeface="Arial"/>
              <a:buNone/>
            </a:pPr>
            <a:r>
              <a:rPr lang="en" sz="2400">
                <a:latin typeface="Inter"/>
                <a:ea typeface="Inter"/>
                <a:cs typeface="Inter"/>
                <a:sym typeface="Inter"/>
              </a:rPr>
              <a:t>Polkadot’s mission is to provide </a:t>
            </a:r>
            <a:r>
              <a:rPr b="1" lang="en" sz="2400">
                <a:latin typeface="Inter"/>
                <a:ea typeface="Inter"/>
                <a:cs typeface="Inter"/>
                <a:sym typeface="Inter"/>
              </a:rPr>
              <a:t>secure</a:t>
            </a:r>
            <a:r>
              <a:rPr lang="en" sz="2400">
                <a:latin typeface="Inter"/>
                <a:ea typeface="Inter"/>
                <a:cs typeface="Inter"/>
                <a:sym typeface="Inter"/>
              </a:rPr>
              <a:t>, </a:t>
            </a:r>
            <a:r>
              <a:rPr b="1" lang="en" sz="2400">
                <a:latin typeface="Inter"/>
                <a:ea typeface="Inter"/>
                <a:cs typeface="Inter"/>
                <a:sym typeface="Inter"/>
              </a:rPr>
              <a:t>scalable</a:t>
            </a:r>
            <a:r>
              <a:rPr lang="en" sz="2400">
                <a:latin typeface="Inter"/>
                <a:ea typeface="Inter"/>
                <a:cs typeface="Inter"/>
                <a:sym typeface="Inter"/>
              </a:rPr>
              <a:t>, and</a:t>
            </a:r>
            <a:r>
              <a:rPr b="1" lang="en" sz="2400">
                <a:latin typeface="Inter"/>
                <a:ea typeface="Inter"/>
                <a:cs typeface="Inter"/>
                <a:sym typeface="Inter"/>
              </a:rPr>
              <a:t> unstoppable </a:t>
            </a:r>
            <a:r>
              <a:rPr lang="en" sz="2400">
                <a:latin typeface="Inter"/>
                <a:ea typeface="Inter"/>
                <a:cs typeface="Inter"/>
                <a:sym typeface="Inter"/>
              </a:rPr>
              <a:t>infrastructure for Web3 applications and services.</a:t>
            </a:r>
            <a:endParaRPr sz="2400">
              <a:latin typeface="Inter"/>
              <a:ea typeface="Inter"/>
              <a:cs typeface="Inter"/>
              <a:sym typeface="Inter"/>
            </a:endParaRPr>
          </a:p>
        </p:txBody>
      </p:sp>
      <p:sp>
        <p:nvSpPr>
          <p:cNvPr id="190" name="Google Shape;190;p34"/>
          <p:cNvSpPr/>
          <p:nvPr/>
        </p:nvSpPr>
        <p:spPr>
          <a:xfrm>
            <a:off x="491550" y="771563"/>
            <a:ext cx="4491000" cy="5667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Clr>
                <a:schemeClr val="dk1"/>
              </a:buClr>
              <a:buSzPts val="600"/>
              <a:buFont typeface="Arial"/>
              <a:buNone/>
            </a:pPr>
            <a:r>
              <a:rPr lang="en" sz="1200">
                <a:solidFill>
                  <a:srgbClr val="383751"/>
                </a:solidFill>
                <a:latin typeface="Inter Light"/>
                <a:ea typeface="Inter Light"/>
                <a:cs typeface="Inter Light"/>
                <a:sym typeface="Inter Light"/>
              </a:rPr>
              <a:t>In one sentence…</a:t>
            </a:r>
            <a:endParaRPr sz="1200">
              <a:solidFill>
                <a:srgbClr val="383751"/>
              </a:solidFill>
              <a:latin typeface="Inter Light"/>
              <a:ea typeface="Inter Light"/>
              <a:cs typeface="Inter Light"/>
              <a:sym typeface="Inter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kado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